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96" r:id="rId3"/>
    <p:sldId id="277" r:id="rId4"/>
    <p:sldId id="283" r:id="rId5"/>
    <p:sldId id="284" r:id="rId6"/>
    <p:sldId id="285" r:id="rId7"/>
    <p:sldId id="287" r:id="rId8"/>
    <p:sldId id="289" r:id="rId9"/>
    <p:sldId id="290" r:id="rId10"/>
    <p:sldId id="291" r:id="rId11"/>
    <p:sldId id="292" r:id="rId12"/>
    <p:sldId id="286" r:id="rId13"/>
    <p:sldId id="288" r:id="rId14"/>
    <p:sldId id="297" r:id="rId15"/>
    <p:sldId id="265" r:id="rId16"/>
    <p:sldId id="268" r:id="rId17"/>
    <p:sldId id="276" r:id="rId18"/>
    <p:sldId id="293" r:id="rId19"/>
    <p:sldId id="259" r:id="rId20"/>
    <p:sldId id="278" r:id="rId21"/>
    <p:sldId id="279" r:id="rId22"/>
    <p:sldId id="267" r:id="rId23"/>
    <p:sldId id="266" r:id="rId24"/>
    <p:sldId id="271" r:id="rId25"/>
    <p:sldId id="273" r:id="rId26"/>
    <p:sldId id="294" r:id="rId27"/>
    <p:sldId id="295" r:id="rId28"/>
    <p:sldId id="274" r:id="rId29"/>
    <p:sldId id="275" r:id="rId30"/>
    <p:sldId id="282" r:id="rId31"/>
    <p:sldId id="298" r:id="rId32"/>
    <p:sldId id="299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" initials="L" lastIdx="2" clrIdx="0">
    <p:extLst>
      <p:ext uri="{19B8F6BF-5375-455C-9EA6-DF929625EA0E}">
        <p15:presenceInfo xmlns:p15="http://schemas.microsoft.com/office/powerpoint/2012/main" userId="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F448B-D151-435D-B6D1-C352A752B21C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E7C78-CD73-4EFA-A788-01EE7F53A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14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1CF72-939D-4B59-8D4B-61F70D2C0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ECC538-C78D-4F4C-A17C-1301F5200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1697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4F953-8DC3-4190-B896-D85A0398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B8118F-3274-4D7E-9D45-70F309765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1165860"/>
            <a:ext cx="8625840" cy="485394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4836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BA97D7-478D-44EC-9C00-F0C9419FA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91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875212-546E-4C4F-BB7F-2F8196EE6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91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70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5B53B-DFB3-4AD8-8DCF-D9F0F35A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2C2E2-66A9-4629-A639-AEDD2EA98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B5555-1F4B-4345-B0A2-6D05EB037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967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4541D-DECD-4933-88C1-6ACB968D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315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>
            <a:extLst>
              <a:ext uri="{FF2B5EF4-FFF2-40B4-BE49-F238E27FC236}">
                <a16:creationId xmlns:a16="http://schemas.microsoft.com/office/drawing/2014/main" id="{33415EA3-9184-4D57-8538-9F75644EDC92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342900" y="1104900"/>
            <a:ext cx="8519160" cy="49149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2893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D4078-4688-4F67-BDD1-680555D5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2A95BD-9C45-4112-998C-8A26C81D7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133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1AB1A3-79F5-4DFA-9B9F-5CC60B34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133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644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10581-09F3-4BA8-843B-E54BA825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A6AB52-FFCD-4DB7-9F36-954333020A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联机映像占位符 3">
            <a:extLst>
              <a:ext uri="{FF2B5EF4-FFF2-40B4-BE49-F238E27FC236}">
                <a16:creationId xmlns:a16="http://schemas.microsoft.com/office/drawing/2014/main" id="{D1EDA5E7-F417-4B3E-8F42-BB73607016C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8531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CC06A-6583-428C-930E-BE41C312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438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83896AB5-CBF7-4268-8ABF-E648B133A9D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36220" y="1089660"/>
            <a:ext cx="8671560" cy="493014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7858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482BE-5389-4D8D-8CA1-D7F114D7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0772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37C24-D394-46E1-B5F2-F86D4361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165860"/>
            <a:ext cx="8633460" cy="485394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6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BD792-B823-455A-8300-F40A06E6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917258"/>
            <a:ext cx="863346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5C5A7F-C8ED-435F-894F-54026A53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4056063"/>
            <a:ext cx="863346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66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72672-7CD9-4B6A-AE0E-472E5460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8486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8728-20C6-49E0-8B8A-D1DC25B69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43400" cy="4800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C1ABA-82B0-4553-A93D-0C92FB0B7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800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27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DD5826-D629-4093-A332-ACF7C91B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8239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2EB6AC-FBE5-4855-97DF-924CDE02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96" y="1246823"/>
            <a:ext cx="4246879" cy="5057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6D5E-FDAF-480A-AF8C-010DD51CE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220" y="1810386"/>
            <a:ext cx="4262755" cy="43792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2E5433-3FC0-4DCB-B5EF-A9F49FCAB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46823"/>
            <a:ext cx="4262754" cy="5057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449D53-5DBD-4390-916A-F0BEE9702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10386"/>
            <a:ext cx="4262754" cy="4379277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4975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39827-8674-42D0-AC9E-DC8C30B0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7724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276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5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E47C6-C6BA-490F-89F7-0F979F51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B4353D-8B94-4CFC-9C57-5296F909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118A3-FA2C-4E71-8C09-65C0981D0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3528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45361-FCA5-4560-AF3B-0F3CECBC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10163A-4BD1-48A6-A70C-8CD748FC0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54279-85D2-43CA-856F-A89AECD6A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574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AA3280-CBE4-4C14-A85A-AAFBEF8DB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B69DAE-F98C-4075-834A-D5500F5ED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" y="1275826"/>
            <a:ext cx="8671560" cy="474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3049EE35-BCC4-4656-A1D8-E3E1A5673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63246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511B3DB-C937-4DF8-9A86-F9FECD52FE3F}" type="slidenum">
              <a:rPr lang="en-US" altLang="zh-CN" sz="1400" b="1" i="0">
                <a:solidFill>
                  <a:srgbClr val="0000CC"/>
                </a:solidFill>
                <a:latin typeface="Baha" pitchFamily="34" charset="0"/>
                <a:ea typeface="宋体" panose="02010600030101010101" pitchFamily="2" charset="-122"/>
              </a:rPr>
              <a:pPr algn="r"/>
              <a:t>‹#›</a:t>
            </a:fld>
            <a:endParaRPr lang="en-US" altLang="zh-CN" sz="1400" b="1" i="0">
              <a:solidFill>
                <a:srgbClr val="0000CC"/>
              </a:solidFill>
              <a:latin typeface="Baha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F8F8E144-7452-41A7-B090-16A10C9D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91286"/>
            <a:ext cx="342900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i="0" dirty="0" err="1">
                <a:solidFill>
                  <a:srgbClr val="0000CC"/>
                </a:solidFill>
                <a:latin typeface="Baha" pitchFamily="34" charset="0"/>
                <a:ea typeface="宋体" panose="02010600030101010101" pitchFamily="2" charset="-122"/>
              </a:rPr>
              <a:t>Changhe</a:t>
            </a:r>
            <a:r>
              <a:rPr lang="en-US" altLang="zh-CN" sz="1400" b="1" i="0" dirty="0">
                <a:solidFill>
                  <a:srgbClr val="0000CC"/>
                </a:solidFill>
                <a:latin typeface="Baha" pitchFamily="34" charset="0"/>
                <a:ea typeface="宋体" panose="02010600030101010101" pitchFamily="2" charset="-122"/>
              </a:rPr>
              <a:t> Li</a:t>
            </a:r>
          </a:p>
          <a:p>
            <a:r>
              <a:rPr lang="en-US" altLang="zh-CN" sz="1400" b="1" i="0" dirty="0">
                <a:solidFill>
                  <a:srgbClr val="0000CC"/>
                </a:solidFill>
                <a:latin typeface="Baha" pitchFamily="34" charset="0"/>
                <a:ea typeface="宋体" panose="02010600030101010101" pitchFamily="2" charset="-122"/>
              </a:rPr>
              <a:t>Computational Intelligent Algorithms</a:t>
            </a:r>
            <a:endParaRPr lang="en-US" altLang="zh-CN" sz="1400" b="1" i="0" dirty="0">
              <a:latin typeface="Baha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Line 8">
            <a:extLst>
              <a:ext uri="{FF2B5EF4-FFF2-40B4-BE49-F238E27FC236}">
                <a16:creationId xmlns:a16="http://schemas.microsoft.com/office/drawing/2014/main" id="{2D0F4A05-B55C-487C-9E3E-9705AD46F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6172200"/>
            <a:ext cx="9010650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02F9B0AA-A396-4707-B18E-8CA6EFE5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373607"/>
            <a:ext cx="30480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zh-CN" sz="1400" b="1" i="0" dirty="0">
                <a:solidFill>
                  <a:srgbClr val="0000CC"/>
                </a:solidFill>
                <a:latin typeface="Baha" pitchFamily="34" charset="0"/>
                <a:ea typeface="宋体" panose="02010600030101010101" pitchFamily="2" charset="-122"/>
              </a:rPr>
              <a:t>Optimization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51054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Symbol" panose="05050102010706020507" pitchFamily="18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45CA0-B03B-46CA-B5C9-F7EC397B2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32" y="1316092"/>
            <a:ext cx="7904136" cy="1326369"/>
          </a:xfrm>
        </p:spPr>
        <p:txBody>
          <a:bodyPr/>
          <a:lstStyle/>
          <a:p>
            <a:r>
              <a:rPr lang="zh-CN" altLang="en-US" sz="4800" dirty="0"/>
              <a:t>智能优化与最优化方法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2F293BF-4DD8-40C0-92EE-343D5AFAE52E}"/>
              </a:ext>
            </a:extLst>
          </p:cNvPr>
          <p:cNvSpPr txBox="1">
            <a:spLocks/>
          </p:cNvSpPr>
          <p:nvPr/>
        </p:nvSpPr>
        <p:spPr bwMode="auto">
          <a:xfrm>
            <a:off x="619932" y="3014421"/>
            <a:ext cx="7904136" cy="13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CC"/>
                </a:solidFill>
                <a:latin typeface="Book Antiqua" panose="02040602050305030304" pitchFamily="18" charset="0"/>
              </a:defRPr>
            </a:lvl9pPr>
          </a:lstStyle>
          <a:p>
            <a:pPr defTabSz="914400"/>
            <a:r>
              <a:rPr lang="zh-CN" altLang="en-US" sz="2400" dirty="0"/>
              <a:t>李长河</a:t>
            </a:r>
            <a:endParaRPr lang="en-US" altLang="zh-CN" sz="2400" dirty="0"/>
          </a:p>
          <a:p>
            <a:pPr defTabSz="914400"/>
            <a:r>
              <a:rPr lang="en-US" altLang="zh-CN" sz="2400" dirty="0"/>
              <a:t>lichanghe@cug.edu.cn</a:t>
            </a:r>
          </a:p>
          <a:p>
            <a:pPr defTabSz="914400"/>
            <a:r>
              <a:rPr lang="zh-CN" altLang="en-US" sz="2400" dirty="0"/>
              <a:t>自动化学院</a:t>
            </a:r>
          </a:p>
        </p:txBody>
      </p:sp>
    </p:spTree>
    <p:extLst>
      <p:ext uri="{BB962C8B-B14F-4D97-AF65-F5344CB8AC3E}">
        <p14:creationId xmlns:p14="http://schemas.microsoft.com/office/powerpoint/2010/main" val="383739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F5D09-1464-41A6-80E2-EB369308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0191B5-3C20-48A0-8869-20CE1088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/>
              <a:t>A problem </a:t>
            </a:r>
            <a:r>
              <a:rPr lang="en-US" altLang="zh-CN" sz="2800" i="1" dirty="0"/>
              <a:t>A </a:t>
            </a:r>
            <a:r>
              <a:rPr lang="en-US" altLang="zh-CN" sz="2800" dirty="0"/>
              <a:t>is </a:t>
            </a:r>
            <a:r>
              <a:rPr lang="en-US" altLang="zh-CN" sz="2800" i="1" dirty="0">
                <a:solidFill>
                  <a:srgbClr val="0070C0"/>
                </a:solidFill>
              </a:rPr>
              <a:t>hard</a:t>
            </a:r>
            <a:r>
              <a:rPr lang="en-US" altLang="zh-CN" sz="2800" i="1" dirty="0"/>
              <a:t> </a:t>
            </a:r>
            <a:r>
              <a:rPr lang="en-US" altLang="zh-CN" sz="2800" dirty="0"/>
              <a:t>for a complexity class if every other problem in this class can be </a:t>
            </a:r>
            <a:r>
              <a:rPr lang="en-US" altLang="zh-CN" sz="2800" i="1" dirty="0">
                <a:solidFill>
                  <a:srgbClr val="0070C0"/>
                </a:solidFill>
              </a:rPr>
              <a:t>reduced </a:t>
            </a:r>
            <a:r>
              <a:rPr lang="en-US" altLang="zh-CN" sz="2800" dirty="0"/>
              <a:t>to it.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Reducibility: </a:t>
            </a:r>
            <a:r>
              <a:rPr lang="en-US" altLang="zh-CN" sz="2800" dirty="0"/>
              <a:t>A </a:t>
            </a:r>
            <a:r>
              <a:rPr lang="en-US" altLang="zh-CN" sz="2800" dirty="0">
                <a:solidFill>
                  <a:srgbClr val="00B050"/>
                </a:solidFill>
              </a:rPr>
              <a:t>problem A</a:t>
            </a:r>
            <a:r>
              <a:rPr lang="en-US" altLang="zh-CN" sz="2800" dirty="0"/>
              <a:t> can be reduced to </a:t>
            </a:r>
            <a:r>
              <a:rPr lang="en-US" altLang="zh-CN" sz="2800" dirty="0">
                <a:solidFill>
                  <a:srgbClr val="00B050"/>
                </a:solidFill>
              </a:rPr>
              <a:t>problem B </a:t>
            </a:r>
            <a:r>
              <a:rPr lang="en-US" altLang="zh-CN" sz="2800" dirty="0"/>
              <a:t>means the method for problem B can be also for solving problem A, e.g. methods for </a:t>
            </a:r>
            <a:r>
              <a:rPr lang="en-US" altLang="zh-CN" sz="2800" dirty="0">
                <a:solidFill>
                  <a:srgbClr val="7030A0"/>
                </a:solidFill>
              </a:rPr>
              <a:t>linear</a:t>
            </a:r>
            <a:r>
              <a:rPr lang="zh-CN" altLang="en-US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equation</a:t>
            </a:r>
            <a:r>
              <a:rPr lang="zh-CN" altLang="en-US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in</a:t>
            </a:r>
            <a:r>
              <a:rPr lang="zh-CN" altLang="en-US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one variable </a:t>
            </a:r>
            <a:r>
              <a:rPr lang="en-US" altLang="zh-CN" sz="2800" dirty="0"/>
              <a:t>and </a:t>
            </a:r>
            <a:r>
              <a:rPr lang="en-US" altLang="zh-CN" sz="2800" dirty="0">
                <a:solidFill>
                  <a:srgbClr val="7030A0"/>
                </a:solidFill>
              </a:rPr>
              <a:t>two variables</a:t>
            </a:r>
            <a:r>
              <a:rPr lang="en-US" altLang="zh-CN" sz="2800" dirty="0"/>
              <a:t>, the former can be reduced to the later.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/>
              <a:t>Exactly solving any </a:t>
            </a:r>
            <a:r>
              <a:rPr lang="en-US" altLang="zh-CN" sz="2800" i="1" dirty="0">
                <a:solidFill>
                  <a:srgbClr val="0070C0"/>
                </a:solidFill>
              </a:rPr>
              <a:t>NP</a:t>
            </a:r>
            <a:r>
              <a:rPr lang="en-US" altLang="zh-CN" sz="2800" dirty="0">
                <a:solidFill>
                  <a:srgbClr val="0070C0"/>
                </a:solidFill>
              </a:rPr>
              <a:t>-hard problem </a:t>
            </a:r>
            <a:r>
              <a:rPr lang="en-US" altLang="zh-CN" sz="2800" dirty="0"/>
              <a:t>is difficult as it may require super-polynomial, exponential time.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28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154A8C-6520-48A9-ADE0-487F63D1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5BD659-77F1-4C7F-9645-360DD64A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No Free Lunch (NFL) theorem</a:t>
            </a:r>
            <a:r>
              <a:rPr lang="en-US" altLang="zh-CN" sz="2800" dirty="0"/>
              <a:t>: any two optimization algorithms are equivalent when their performance is averaged across all possible problems, </a:t>
            </a:r>
            <a:r>
              <a:rPr lang="en-US" altLang="zh-CN" sz="2800" dirty="0" err="1"/>
              <a:t>i.e.,when</a:t>
            </a:r>
            <a:r>
              <a:rPr lang="en-US" altLang="zh-CN" sz="2800" dirty="0"/>
              <a:t> you're considering </a:t>
            </a:r>
            <a:r>
              <a:rPr lang="en-US" altLang="zh-CN" sz="2800" b="1" dirty="0"/>
              <a:t>all </a:t>
            </a:r>
            <a:r>
              <a:rPr lang="en-US" altLang="zh-CN" sz="2800" dirty="0"/>
              <a:t>search spaces, hill-climbing is just a bad (or as good) as any other algorithm.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1484EE-0827-4C4E-A85F-800AF8A7A414}"/>
              </a:ext>
            </a:extLst>
          </p:cNvPr>
          <p:cNvSpPr txBox="1"/>
          <p:nvPr/>
        </p:nvSpPr>
        <p:spPr>
          <a:xfrm>
            <a:off x="604431" y="4247424"/>
            <a:ext cx="84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Wolpert, D.H., Macready, W.G. No Free Lunch Theorems for Optimization, </a:t>
            </a:r>
            <a:r>
              <a:rPr lang="en-US" altLang="zh-CN" sz="1600" i="1" dirty="0"/>
              <a:t>IEEE Transactions on Evolutionary Computation, 1997, </a:t>
            </a:r>
            <a:r>
              <a:rPr lang="en-US" altLang="zh-CN" sz="1600" dirty="0"/>
              <a:t> 1(1): 67-82.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393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7CE64-C03E-4120-85F8-59940158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2933F1-4A9B-4C49-A66A-DBE720CD2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Dimensionality: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sz="28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Variable dependency: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Domino convergence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0.01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Non-continuous, non-differentiable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Many constraints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Multi(Many) objectives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800" dirty="0"/>
                  <a:t> Objective(s) or constraints are Dynamic 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…</a:t>
                </a: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2933F1-4A9B-4C49-A66A-DBE720CD2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3" t="-1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14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F0A23-4C7E-4B0D-A818-A95CBCE7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Difficulties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6696945-5A9F-452A-9D60-AF53F0F11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51" y="1797248"/>
            <a:ext cx="6585897" cy="3263504"/>
          </a:xfrm>
        </p:spPr>
      </p:pic>
    </p:spTree>
    <p:extLst>
      <p:ext uri="{BB962C8B-B14F-4D97-AF65-F5344CB8AC3E}">
        <p14:creationId xmlns:p14="http://schemas.microsoft.com/office/powerpoint/2010/main" val="394780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211D50E-CFFF-45F8-8E68-C973BF0EC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Classes of Search Techniques</a:t>
            </a:r>
          </a:p>
        </p:txBody>
      </p:sp>
      <p:graphicFrame>
        <p:nvGraphicFramePr>
          <p:cNvPr id="819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1587C883-723D-47D4-B85B-C10D1549CF3A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478440700"/>
              </p:ext>
            </p:extLst>
          </p:nvPr>
        </p:nvGraphicFramePr>
        <p:xfrm>
          <a:off x="381000" y="1905000"/>
          <a:ext cx="8458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Organization Chart" r:id="rId3" imgW="7772400" imgH="2076120" progId="OrgPlusWOPX.4">
                  <p:embed followColorScheme="full"/>
                </p:oleObj>
              </mc:Choice>
              <mc:Fallback>
                <p:oleObj name="Organization Chart" r:id="rId3" imgW="7772400" imgH="2076120" progId="OrgPlusWOPX.4">
                  <p:embed followColorScheme="full"/>
                  <p:pic>
                    <p:nvPicPr>
                      <p:cNvPr id="819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587C883-723D-47D4-B85B-C10D1549CF3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458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9433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16A11-138F-4FE4-A54C-A7C5BD5D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98" y="228600"/>
            <a:ext cx="7997602" cy="784860"/>
          </a:xfrm>
        </p:spPr>
        <p:txBody>
          <a:bodyPr/>
          <a:lstStyle/>
          <a:p>
            <a:r>
              <a:rPr lang="zh-CN" altLang="en-US" dirty="0"/>
              <a:t>梯度下降</a:t>
            </a:r>
            <a:r>
              <a:rPr lang="en-US" altLang="zh-CN" dirty="0"/>
              <a:t>(Gradient descend)</a:t>
            </a:r>
            <a:r>
              <a:rPr lang="zh-CN" altLang="en-US" dirty="0"/>
              <a:t>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1B2711-AC19-4B3C-BC8E-FB79261572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0598" y="1328051"/>
                <a:ext cx="5896505" cy="435982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zh-CN" altLang="en-US" sz="2400" dirty="0"/>
                  <a:t>梯度是最速下降方向：</a:t>
                </a:r>
                <a:endParaRPr lang="en-US" altLang="zh-CN" sz="24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/>
                  <a:t>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zh-CN" altLang="en-US" sz="1800" dirty="0"/>
                  <a:t>给定一个小步长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sz="1800" dirty="0"/>
                  <a:t>，找到单位方向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zh-CN" altLang="en-US" sz="1800" dirty="0"/>
                  <a:t>使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zh-CN" altLang="en-US" sz="1800" dirty="0"/>
                  <a:t>最小</a:t>
                </a:r>
                <a:endParaRPr lang="en-US" altLang="zh-CN" sz="18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altLang="zh-CN" sz="1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zh-CN" altLang="en-US" sz="1800" dirty="0"/>
                  <a:t>因此，</a:t>
                </a:r>
                <a:r>
                  <a:rPr lang="en-US" altLang="zh-CN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18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zh-CN" altLang="en-US" sz="2400" dirty="0"/>
                  <a:t>基本原理：对于一个一阶可导函数，在解空间内给定一个初始的点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，向当前点的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负梯度方向</a:t>
                </a:r>
                <a:r>
                  <a:rPr lang="zh-CN" altLang="en-US" sz="2400" dirty="0"/>
                  <a:t>（最大化优化则为正梯度方向）移动，从而不断逼近极值点。因此，也称为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最速下降法</a:t>
                </a:r>
                <a:endParaRPr lang="en-US" altLang="zh-CN" sz="24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1B2711-AC19-4B3C-BC8E-FB792615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0598" y="1328051"/>
                <a:ext cx="5896505" cy="4359827"/>
              </a:xfrm>
              <a:blipFill>
                <a:blip r:embed="rId2"/>
                <a:stretch>
                  <a:fillRect l="-1655" t="-839" r="-517" b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s://upload.wikimedia.org/wikipedia/commons/thumb/f/ff/Gradient_descent.svg/350px-Gradient_descent.svg.png">
            <a:extLst>
              <a:ext uri="{FF2B5EF4-FFF2-40B4-BE49-F238E27FC236}">
                <a16:creationId xmlns:a16="http://schemas.microsoft.com/office/drawing/2014/main" id="{BA27570F-0D1D-4525-8BE0-3F294FFF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36" y="3637629"/>
            <a:ext cx="1913566" cy="20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43B523-86DE-4FE5-B01C-0BE62ABEF542}"/>
              </a:ext>
            </a:extLst>
          </p:cNvPr>
          <p:cNvSpPr txBox="1"/>
          <p:nvPr/>
        </p:nvSpPr>
        <p:spPr>
          <a:xfrm>
            <a:off x="6307584" y="5786044"/>
            <a:ext cx="28364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/>
              <a:t>一个二元函数的目标值等值线图</a:t>
            </a:r>
          </a:p>
        </p:txBody>
      </p:sp>
      <p:pic>
        <p:nvPicPr>
          <p:cNvPr id="3074" name="Picture 2" descr="相关图片">
            <a:extLst>
              <a:ext uri="{FF2B5EF4-FFF2-40B4-BE49-F238E27FC236}">
                <a16:creationId xmlns:a16="http://schemas.microsoft.com/office/drawing/2014/main" id="{85E275CD-4CC8-4566-9E09-0FFF9B68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84" y="1328051"/>
            <a:ext cx="26003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3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B3F33-E796-414F-8E29-4F985053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梯度下降法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2A109224-1057-4BEE-A10B-6ABD4D5FD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2400" dirty="0"/>
                  <a:t>算法迭代过程：</a:t>
                </a:r>
                <a:endParaRPr lang="en-US" altLang="zh-CN" sz="2400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zh-CN" altLang="en-US" sz="2400" dirty="0"/>
                  <a:t>选择一个初始解 </a:t>
                </a:r>
                <a:r>
                  <a:rPr lang="en-US" altLang="zh-CN" sz="2400" b="1" i="1" dirty="0"/>
                  <a:t>x</a:t>
                </a:r>
                <a:endParaRPr lang="en-US" altLang="zh-CN" sz="2400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zh-CN" altLang="en-US" sz="2400" dirty="0"/>
                  <a:t>计算对应此时的目标函数值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 b="1" i="1" dirty="0"/>
                          <m:t>x</m:t>
                        </m:r>
                      </m:e>
                    </m:d>
                  </m:oMath>
                </a14:m>
                <a:r>
                  <a:rPr lang="zh-CN" altLang="en-US" sz="2400" dirty="0"/>
                  <a:t> 的 梯度向量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400" b="1" i="1" dirty="0"/>
                      <m:t>x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zh-CN" altLang="en-US" sz="2400" dirty="0"/>
                  <a:t>用一个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步长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/>
                  <a:t> 乘以负梯度方向得到改进量，值为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400" b="1" i="1" dirty="0"/>
                      <m:t>x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zh-CN" altLang="en-US" sz="2400" dirty="0"/>
                  <a:t>通过公式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更新 </a:t>
                </a:r>
                <a:r>
                  <a:rPr lang="en-US" altLang="zh-CN" sz="2400" b="1" i="1" dirty="0"/>
                  <a:t>x</a:t>
                </a:r>
                <a:endParaRPr lang="en-US" altLang="zh-CN" sz="2400" i="1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zh-CN" altLang="en-US" sz="2400" dirty="0"/>
                  <a:t>若满足迭代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停止条件</a:t>
                </a:r>
                <a:r>
                  <a:rPr lang="zh-CN" altLang="en-US" sz="2400" dirty="0"/>
                  <a:t>则停止，否则继续转入步骤 </a:t>
                </a:r>
                <a:r>
                  <a:rPr lang="en-US" altLang="zh-CN" sz="2400" dirty="0"/>
                  <a:t>2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2A109224-1057-4BEE-A10B-6ABD4D5FD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44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897FC-DF18-4CDE-BA72-4D5F6770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梯度下降法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5F9441-2873-424D-8D12-8321AC7F75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zh-CN" altLang="en-US" sz="2400" dirty="0"/>
                  <a:t>步长设置问题：太小收敛慢，太大会跑到其他吸引域</a:t>
                </a:r>
                <a:endParaRPr lang="en-US" altLang="zh-CN" sz="2400" dirty="0"/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zh-CN" altLang="en-US" sz="2400" dirty="0"/>
                  <a:t>初始步长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zh-CN" altLang="en-US" sz="2400" dirty="0"/>
                  <a:t>第</a:t>
                </a:r>
                <a:r>
                  <a:rPr lang="en-US" altLang="zh-CN" sz="2400" dirty="0"/>
                  <a:t>n</a:t>
                </a:r>
                <a:r>
                  <a:rPr lang="zh-CN" altLang="en-US" sz="2400" dirty="0"/>
                  <a:t>次迭代步长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既可以是一个常量，比如 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，也可以是一个变量，以适应不同的函数形状，或加快优化速度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例如，</a:t>
                </a:r>
                <a:r>
                  <a:rPr lang="en-US" altLang="zh-CN" sz="2400" dirty="0"/>
                  <a:t>line search</a:t>
                </a:r>
                <a:r>
                  <a:rPr lang="zh-CN" altLang="en-US" sz="2400" dirty="0"/>
                  <a:t>方法：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或</a:t>
                </a:r>
                <a:r>
                  <a:rPr lang="en-US" altLang="zh-CN" sz="2400" dirty="0" err="1"/>
                  <a:t>Barzilai-Borwein</a:t>
                </a:r>
                <a:r>
                  <a:rPr lang="en-US" altLang="zh-CN" sz="2400" dirty="0"/>
                  <a:t> </a:t>
                </a:r>
                <a:r>
                  <a:rPr lang="zh-CN" altLang="en-US" sz="2400" dirty="0"/>
                  <a:t>方法：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)−</m:t>
                                  </m:r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5F9441-2873-424D-8D12-8321AC7F7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69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897FC-DF18-4CDE-BA72-4D5F6770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梯度下降法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5F9441-2873-424D-8D12-8321AC7F75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400" dirty="0"/>
                  <a:t>终止条件</a:t>
                </a:r>
                <a:endParaRPr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zh-CN" altLang="en-US" sz="2400" dirty="0"/>
                  <a:t>最大迭代次数</a:t>
                </a:r>
                <a:endParaRPr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zh-CN" altLang="en-US" sz="2400" dirty="0"/>
                  <a:t>收敛到关键点：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zh-CN" altLang="en-US" sz="2400" dirty="0"/>
                  <a:t>收敛到一个局部最优解：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zh-CN" altLang="en-US" sz="2400" dirty="0"/>
                  <a:t>发散，跑到其他吸引域：</a:t>
                </a:r>
                <a:r>
                  <a:rPr lang="en-US" altLang="zh-CN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5F9441-2873-424D-8D12-8321AC7F7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90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897FC-DF18-4CDE-BA72-4D5F6770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梯度下降法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5F9441-2873-424D-8D12-8321AC7F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应用实例：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求</a:t>
            </a:r>
            <a:r>
              <a:rPr lang="en-US" altLang="zh-CN" dirty="0" err="1"/>
              <a:t>Rosenbrock</a:t>
            </a:r>
            <a:r>
              <a:rPr lang="zh-CN" altLang="en-US" dirty="0"/>
              <a:t>函数的极值点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解决线性回归问题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119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186AC-7B57-4358-AE53-EE53C4DE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课程考核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516606-F707-414C-BAF2-33EFCD76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165860"/>
            <a:ext cx="7118113" cy="48539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考核方式：课程论文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选题：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2400" dirty="0"/>
              <a:t>以优化为主题，结合研究方向，题目自拟，</a:t>
            </a:r>
            <a:r>
              <a:rPr lang="zh-CN" altLang="en-US" sz="2400" dirty="0">
                <a:solidFill>
                  <a:srgbClr val="FF0000"/>
                </a:solidFill>
              </a:rPr>
              <a:t>要求论文后面附上代码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评分标准：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2400" dirty="0"/>
              <a:t>优秀：提出新（改进）想法且有实验结果支撑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2400" dirty="0"/>
              <a:t>良：一般性实验分析和讨论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2400" dirty="0"/>
              <a:t>中：具有学术意义的综述报告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2400" dirty="0"/>
              <a:t>差：不符合学术论文规范或明显学术意义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2400" dirty="0"/>
              <a:t>不及格：缺勤达</a:t>
            </a:r>
            <a:r>
              <a:rPr lang="en-US" altLang="zh-CN" sz="2400" dirty="0"/>
              <a:t>4</a:t>
            </a:r>
            <a:r>
              <a:rPr lang="zh-CN" altLang="en-US" sz="2400" dirty="0"/>
              <a:t>次，无课程论文、课程论文特别差</a:t>
            </a:r>
          </a:p>
        </p:txBody>
      </p:sp>
      <p:pic>
        <p:nvPicPr>
          <p:cNvPr id="4" name="Picture 2" descr="http://img.mp.itc.cn/upload/20161212/6622f155a94e4ad3a1880eea27c69547_th.jpeg">
            <a:extLst>
              <a:ext uri="{FF2B5EF4-FFF2-40B4-BE49-F238E27FC236}">
                <a16:creationId xmlns:a16="http://schemas.microsoft.com/office/drawing/2014/main" id="{B099CBEC-6B9B-4494-8D6A-24668451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06" y="1036320"/>
            <a:ext cx="1441414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204F2-1501-4F70-8516-C1FDE5D4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求</a:t>
            </a:r>
            <a:r>
              <a:rPr lang="en-US" altLang="zh-CN" dirty="0" err="1"/>
              <a:t>Rosenbrock</a:t>
            </a:r>
            <a:r>
              <a:rPr lang="zh-CN" altLang="en-US" dirty="0"/>
              <a:t>函数的极小值点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0BB902-D5FE-4DED-BEE0-6AF13C60A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2226469"/>
                <a:ext cx="4578350" cy="326350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dirty="0"/>
                  <a:t>Rosenbrock</a:t>
                </a:r>
                <a:r>
                  <a:rPr lang="zh-CN" altLang="en-US" dirty="0"/>
                  <a:t>函数是一个二元函数，其表达式如下：</a:t>
                </a:r>
                <a:endParaRPr lang="en-US" altLang="zh-CN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dirty="0"/>
                  <a:t>右图为函数目标值的等值线图。图中的折线为解的搜索路径，点附近的数字表示解的代数</a:t>
                </a:r>
                <a:endParaRPr lang="en-US" altLang="zh-CN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dirty="0"/>
                  <a:t>图中函数的极值处呈狭长的山谷状，因此搜索路径呈“之”字型，反复摇摆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0BB902-D5FE-4DED-BEE0-6AF13C60A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2226469"/>
                <a:ext cx="4578350" cy="3263504"/>
              </a:xfrm>
              <a:blipFill>
                <a:blip r:embed="rId2"/>
                <a:stretch>
                  <a:fillRect l="-533" t="-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2312262-FC12-41AD-9592-691D1D3F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39" y="2408278"/>
            <a:ext cx="3497263" cy="28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32106-448E-4891-8272-99A215AC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线性回归模型的参数估计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32A98-235C-4279-B20E-CDE24F6C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05" y="1743870"/>
            <a:ext cx="4912181" cy="38949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/>
              <a:t>线性回归（</a:t>
            </a:r>
            <a:r>
              <a:rPr lang="en-US" altLang="zh-CN" sz="2000" b="1" dirty="0"/>
              <a:t>Linear Regression</a:t>
            </a:r>
            <a:r>
              <a:rPr lang="zh-CN" altLang="en-US" sz="2000" b="1" dirty="0"/>
              <a:t>）</a:t>
            </a:r>
            <a:r>
              <a:rPr lang="zh-CN" altLang="en-US" sz="2000" dirty="0"/>
              <a:t>：拟合一批数据的自变量和因变量之间的线性关系，预测未知数据的值。</a:t>
            </a:r>
            <a:endParaRPr lang="en-US" altLang="zh-CN" sz="20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dirty="0"/>
              <a:t>例如右图中的蓝色点为一批样本数据，横坐标表示自变量，纵坐标表示因变量。图中的红线就是我们要求的线性关系。</a:t>
            </a:r>
            <a:endParaRPr lang="en-US" altLang="zh-CN" sz="20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dirty="0"/>
              <a:t>右图中数据的自变量是一个标量（</a:t>
            </a:r>
            <a:r>
              <a:rPr lang="zh-CN" altLang="en-US" sz="2000" dirty="0">
                <a:solidFill>
                  <a:srgbClr val="0070C0"/>
                </a:solidFill>
              </a:rPr>
              <a:t>特征</a:t>
            </a:r>
            <a:r>
              <a:rPr lang="zh-CN" altLang="en-US" sz="2000" dirty="0"/>
              <a:t>），这种情况称为简单线性回归问题。而在多重线性回归问题中，数据的自变量是一个多维向量。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D5C282-ADAB-4007-B1E5-F6996CE4C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6" y="3620295"/>
            <a:ext cx="3128963" cy="20716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4C62D1-9413-483C-915A-B8945601F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55" y="1486396"/>
            <a:ext cx="1827316" cy="1942604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8E143EBE-0DB1-45F9-92B6-9781D009DD2B}"/>
              </a:ext>
            </a:extLst>
          </p:cNvPr>
          <p:cNvSpPr/>
          <p:nvPr/>
        </p:nvSpPr>
        <p:spPr>
          <a:xfrm>
            <a:off x="6873499" y="4757982"/>
            <a:ext cx="77492" cy="929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64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32106-448E-4891-8272-99A215AC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线性回归模型的参数估计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E32A98-235C-4279-B20E-CDE24F6CB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zh-CN" altLang="en-US" sz="2800" dirty="0"/>
                  <a:t>假设给定一批样本数据，每个数据的自变量包含 </a:t>
                </a:r>
                <a:r>
                  <a:rPr lang="en-US" altLang="zh-CN" sz="2800" i="1" dirty="0"/>
                  <a:t>n </a:t>
                </a:r>
                <a:r>
                  <a:rPr lang="zh-CN" altLang="en-US" sz="2800" dirty="0"/>
                  <a:t>个</a:t>
                </a:r>
                <a:r>
                  <a:rPr lang="zh-CN" altLang="en-US" sz="2800" dirty="0">
                    <a:solidFill>
                      <a:srgbClr val="0070C0"/>
                    </a:solidFill>
                  </a:rPr>
                  <a:t>特征值</a:t>
                </a:r>
                <a:r>
                  <a:rPr lang="zh-CN" altLang="en-US" sz="2800" dirty="0"/>
                  <a:t> </a:t>
                </a:r>
                <a:r>
                  <a:rPr lang="en-US" altLang="zh-CN" sz="2800" b="1" i="1" dirty="0"/>
                  <a:t>x </a:t>
                </a:r>
                <a:r>
                  <a:rPr lang="en-US" altLang="zh-CN" sz="2800" i="1" dirty="0"/>
                  <a:t>= {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i="1" baseline="-25000" dirty="0" err="1"/>
                  <a:t>j</a:t>
                </a:r>
                <a:r>
                  <a:rPr lang="en-US" altLang="zh-CN" sz="2800" i="1" dirty="0"/>
                  <a:t> | j = 1,2,…,n}</a:t>
                </a:r>
                <a:r>
                  <a:rPr lang="zh-CN" altLang="en-US" sz="2800" dirty="0"/>
                  <a:t>，比如面积、位置、楼层、朝向等</a:t>
                </a:r>
                <a:endParaRPr lang="en-US" altLang="zh-CN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每个数据有因变量 </a:t>
                </a:r>
                <a:r>
                  <a:rPr lang="en-US" altLang="zh-CN" sz="2800" i="1" dirty="0"/>
                  <a:t>y </a:t>
                </a:r>
                <a:r>
                  <a:rPr lang="zh-CN" altLang="en-US" sz="2800" dirty="0"/>
                  <a:t>为一个标量，称为靶</a:t>
                </a:r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我们需要一个</a:t>
                </a:r>
                <a:r>
                  <a:rPr lang="zh-CN" altLang="en-US" sz="2800" dirty="0">
                    <a:solidFill>
                      <a:srgbClr val="0070C0"/>
                    </a:solidFill>
                  </a:rPr>
                  <a:t>假设函数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en-US" sz="2800" b="1" i="1" baseline="-2500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zh-CN" altLang="en-US" sz="2800" dirty="0"/>
                  <a:t>，尽可能在总体上逼近样本数据的特征到靶的关系</a:t>
                </a:r>
                <a:endParaRPr lang="en-US" altLang="zh-CN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zh-CN" altLang="en-US" sz="2800" b="1" i="1" baseline="-2500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向量 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zh-CN" altLang="en-US" sz="2800" dirty="0"/>
                  <a:t> 是由假设函数里各项输入前的系数组成的向量，是要求解的值</a:t>
                </a:r>
                <a:endParaRPr lang="en-US" altLang="zh-CN" sz="280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E32A98-235C-4279-B20E-CDE24F6CB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2" t="-1255" b="-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1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32106-448E-4891-8272-99A215AC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线性回归模型的参数估计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E32A98-235C-4279-B20E-CDE24F6CB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400" dirty="0"/>
                  <a:t>这个最优化问题的目标函数被称为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损失函数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其中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zh-CN" altLang="en-US" sz="2400" dirty="0"/>
                  <a:t>第 </a:t>
                </a:r>
                <a:r>
                  <a:rPr lang="en-US" altLang="zh-CN" sz="2400" i="1" dirty="0" err="1"/>
                  <a:t>i</a:t>
                </a:r>
                <a:r>
                  <a:rPr lang="zh-CN" altLang="en-US" sz="2400" dirty="0"/>
                  <a:t> 个样本的特征，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表示特征通过假设函数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sz="2400" dirty="0"/>
                  <a:t> 映射出的假设靶值，它与实际靶值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CN" altLang="en-US" sz="2400" dirty="0"/>
                  <a:t> 之间的差值称为损失。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损失函数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en-US" sz="2400" dirty="0"/>
                  <a:t> 反映了所有 </a:t>
                </a:r>
                <a:r>
                  <a:rPr lang="en-US" altLang="zh-CN" sz="2400" i="1" dirty="0"/>
                  <a:t>m</a:t>
                </a:r>
                <a:r>
                  <a:rPr lang="zh-CN" altLang="en-US" sz="2400" dirty="0"/>
                  <a:t> 个样本的总体平均损失程度。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损失函数越小，说明系数为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zh-CN" altLang="en-US" sz="2400" dirty="0"/>
                  <a:t> 的假设函数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zh-CN" altLang="en-US" sz="2400" dirty="0"/>
                  <a:t> 的拟合程度越好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E32A98-235C-4279-B20E-CDE24F6CB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6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A1926-91E9-44BF-A1EE-695DB4F7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梯度下降法优缺点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3AC99-CCB9-4054-B4C3-C080C4F04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梯度下降法在凸函数上能保证收敛到极值点。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为了尽可能逼近极值点，迭代过程中步长一般设计为逐渐变小，但这也导致靠近极值点时收敛速度减慢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沿最速方向是当前的最好选择，但整体上会呈现“之”字型的反复摇摆，导致收敛速度很慢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为了提高优化的收敛速度，提出了牛顿法</a:t>
            </a:r>
          </a:p>
        </p:txBody>
      </p:sp>
    </p:spTree>
    <p:extLst>
      <p:ext uri="{BB962C8B-B14F-4D97-AF65-F5344CB8AC3E}">
        <p14:creationId xmlns:p14="http://schemas.microsoft.com/office/powerpoint/2010/main" val="2446444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16A11-138F-4FE4-A54C-A7C5BD5D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牛顿法</a:t>
            </a:r>
            <a:r>
              <a:rPr lang="en-US" altLang="zh-CN" dirty="0"/>
              <a:t>(Newton’s</a:t>
            </a:r>
            <a:r>
              <a:rPr lang="zh-CN" altLang="en-US" dirty="0"/>
              <a:t> </a:t>
            </a:r>
            <a:r>
              <a:rPr lang="en-US" altLang="zh-CN" dirty="0"/>
              <a:t>method)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1B2711-AC19-4B3C-BC8E-FB79261572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859495"/>
                <a:ext cx="753120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200" dirty="0"/>
                  <a:t>示例：寻找方程的零点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200" dirty="0"/>
              </a:p>
              <a:p>
                <a:pPr marL="0" indent="0">
                  <a:buNone/>
                </a:pPr>
                <a:r>
                  <a:rPr lang="zh-CN" altLang="en-US" sz="2200" dirty="0"/>
                  <a:t>根据</a:t>
                </a:r>
                <a:r>
                  <a:rPr lang="en-US" altLang="zh-CN" sz="2200" dirty="0" err="1"/>
                  <a:t>Talyor</a:t>
                </a:r>
                <a:r>
                  <a:rPr lang="zh-CN" altLang="en-US" sz="2200" dirty="0"/>
                  <a:t>公式，有</a:t>
                </a:r>
                <a:endParaRPr lang="en-US" altLang="zh-CN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20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200" dirty="0"/>
                  <a:t>，有</a:t>
                </a:r>
                <a:endParaRPr lang="en-US" altLang="zh-CN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zh-CN" altLang="en-US" sz="2200" dirty="0"/>
                  <a:t>设方程的解为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200" dirty="0"/>
                  <a:t>则</a:t>
                </a:r>
                <a:endParaRPr lang="en-US" altLang="zh-CN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200" dirty="0"/>
              </a:p>
              <a:p>
                <a:pPr marL="0" indent="0">
                  <a:buNone/>
                </a:pPr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1B2711-AC19-4B3C-BC8E-FB792615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859495"/>
                <a:ext cx="7531208" cy="4351338"/>
              </a:xfrm>
              <a:blipFill>
                <a:blip r:embed="rId2"/>
                <a:stretch>
                  <a:fillRect l="-1052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627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16A11-138F-4FE4-A54C-A7C5BD5D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牛顿法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1B2711-AC19-4B3C-BC8E-FB7926157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59495"/>
            <a:ext cx="418289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200" dirty="0"/>
              <a:t>过程如下：</a:t>
            </a:r>
            <a:endParaRPr lang="en-US" altLang="zh-CN" sz="22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2200" dirty="0"/>
              <a:t>选择一个初始点</a:t>
            </a:r>
            <a:endParaRPr lang="en-US" altLang="zh-CN" sz="22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2200" dirty="0"/>
              <a:t>计算该点的斜率，从而可以画出经过该点的切线</a:t>
            </a:r>
            <a:endParaRPr lang="en-US" altLang="zh-CN" sz="22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2200" dirty="0"/>
              <a:t>该切线与</a:t>
            </a:r>
            <a:r>
              <a:rPr lang="en-US" altLang="zh-CN" sz="2200" dirty="0"/>
              <a:t>x</a:t>
            </a:r>
            <a:r>
              <a:rPr lang="zh-CN" altLang="en-US" sz="2200" dirty="0"/>
              <a:t>轴的交点即为改进点</a:t>
            </a:r>
            <a:endParaRPr lang="en-US" altLang="zh-CN" sz="22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2200" dirty="0"/>
              <a:t>重复迭代此过程即可无限逼近实际零点</a:t>
            </a:r>
            <a:endParaRPr lang="en-US" altLang="zh-CN" sz="2200" dirty="0"/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43B523-86DE-4FE5-B01C-0BE62ABEF542}"/>
              </a:ext>
            </a:extLst>
          </p:cNvPr>
          <p:cNvSpPr txBox="1"/>
          <p:nvPr/>
        </p:nvSpPr>
        <p:spPr>
          <a:xfrm>
            <a:off x="5666987" y="5005224"/>
            <a:ext cx="19400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dirty="0"/>
              <a:t>牛顿法迭代过程示意图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953A99-3670-4851-B3DB-A4445093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42" y="2006201"/>
            <a:ext cx="3904956" cy="27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16A11-138F-4FE4-A54C-A7C5BD5D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牛顿法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1B2711-AC19-4B3C-BC8E-FB79261572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5403" y="1270555"/>
                <a:ext cx="8058150" cy="466529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000" dirty="0"/>
                  <a:t>求解优化问题：即求解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000" dirty="0"/>
                  <a:t>问题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解决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000" dirty="0"/>
                  <a:t>问题，我们用二阶泰勒展开式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/>
                  <a:t>求导计算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000" dirty="0"/>
                  <a:t>，有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，有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对于高维情况，我们有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是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000" dirty="0"/>
                  <a:t>的</a:t>
                </a:r>
                <a:r>
                  <a:rPr lang="en-US" altLang="zh-CN" sz="2000" dirty="0"/>
                  <a:t>Hessian</a:t>
                </a:r>
                <a:r>
                  <a:rPr lang="zh-CN" altLang="en-US" sz="2000" dirty="0"/>
                  <a:t>矩阵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200" dirty="0"/>
              </a:p>
              <a:p>
                <a:pPr marL="0" indent="0">
                  <a:buNone/>
                </a:pPr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1B2711-AC19-4B3C-BC8E-FB792615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5403" y="1270555"/>
                <a:ext cx="8058150" cy="4665291"/>
              </a:xfrm>
              <a:blipFill>
                <a:blip r:embed="rId2"/>
                <a:stretch>
                  <a:fillRect l="-756" t="-653" b="-2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13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0C3AA-EF4C-4520-BBC6-DEA1DEB1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牛顿法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E22B49-4B93-47C7-8A0B-A043DA79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13" y="3962399"/>
            <a:ext cx="7886700" cy="2409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除了严格的使用条件以外，牛顿法的每一步都需要计算目标函数的</a:t>
            </a:r>
            <a:r>
              <a:rPr lang="en-US" altLang="zh-CN" sz="2400" dirty="0"/>
              <a:t>Hessian</a:t>
            </a:r>
            <a:r>
              <a:rPr lang="zh-CN" altLang="en-US" sz="2400" dirty="0"/>
              <a:t>矩阵的逆矩阵，计算量很大。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/>
              <a:t>为了改善这个缺陷，提出了拟牛顿法。它使用正定矩阵来近似</a:t>
            </a:r>
            <a:r>
              <a:rPr lang="en-US" altLang="zh-CN" sz="2400" dirty="0"/>
              <a:t>Hessian</a:t>
            </a:r>
            <a:r>
              <a:rPr lang="zh-CN" altLang="en-US" sz="2400" dirty="0"/>
              <a:t>矩阵的逆矩阵，从而简化计算复杂度。</a:t>
            </a:r>
            <a:endParaRPr lang="en-US" altLang="zh-CN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zh-CN" dirty="0"/>
          </a:p>
        </p:txBody>
      </p:sp>
      <p:pic>
        <p:nvPicPr>
          <p:cNvPr id="2052" name="Picture 4" descr="http://ww1.sinaimg.cn/mw690/697b070fjw1dvpdvu65zij.jpg">
            <a:extLst>
              <a:ext uri="{FF2B5EF4-FFF2-40B4-BE49-F238E27FC236}">
                <a16:creationId xmlns:a16="http://schemas.microsoft.com/office/drawing/2014/main" id="{AE1AC5BA-941A-4BE4-B9EA-4D900F44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60" y="1371682"/>
            <a:ext cx="2095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A16327F-57E4-4D11-B2CE-BA5B8C460C94}"/>
              </a:ext>
            </a:extLst>
          </p:cNvPr>
          <p:cNvSpPr/>
          <p:nvPr/>
        </p:nvSpPr>
        <p:spPr>
          <a:xfrm>
            <a:off x="512413" y="1871581"/>
            <a:ext cx="6119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/>
              <a:t>牛顿法是二阶收敛，梯度下降是一阶收敛，所以牛顿法更快。但牛顿法的使用条件更为严格，需要已知极值，函数导数不能为零，且尽在函数导数连续的情况下保证算法收敛。</a:t>
            </a: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9BB406-3401-489D-82C2-DADEAA60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32" y="1292992"/>
            <a:ext cx="794047" cy="3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3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EE0D0-FCA0-4684-8339-71199E3F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其他迭代算法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C4C82E-5516-45C5-91D0-FAADE8204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080" y="1165860"/>
                <a:ext cx="6397442" cy="468475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2400" b="1" dirty="0"/>
                  <a:t>共轭梯度法（</a:t>
                </a:r>
                <a:r>
                  <a:rPr lang="en-US" altLang="zh-CN" sz="2400" b="1" dirty="0"/>
                  <a:t>Conjugate Descend</a:t>
                </a:r>
                <a:r>
                  <a:rPr lang="zh-CN" altLang="en-US" sz="2400" b="1" dirty="0"/>
                  <a:t>）</a:t>
                </a:r>
                <a:endParaRPr lang="en-US" altLang="zh-CN" sz="2400" b="1" dirty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/>
                  <a:t>考虑以下二次凸函数</a:t>
                </a:r>
                <a:endParaRPr lang="en-US" altLang="zh-CN" sz="24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l-GR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2400" dirty="0"/>
                  <a:t>其中矩阵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sz="2400" dirty="0"/>
                  <a:t> 为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对称正定矩阵</a:t>
                </a:r>
                <a:r>
                  <a:rPr lang="zh-CN" altLang="en-US" sz="2400" dirty="0"/>
                  <a:t>。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Theorem</a:t>
                </a:r>
                <a:r>
                  <a:rPr lang="zh-CN" altLang="en-US" sz="2400" dirty="0"/>
                  <a:t>：等值面上一点处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2400" dirty="0"/>
                  <a:t>的切向量与由此点指向极小点的向量是关于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共轭</a:t>
                </a:r>
                <a:r>
                  <a:rPr lang="zh-CN" altLang="en-US" sz="2400" dirty="0"/>
                  <a:t>。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/>
                  <a:t>在每一次迭代中沿着新的共轭方向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2400" dirty="0"/>
                  <a:t>前进</a:t>
                </a:r>
                <a:endParaRPr lang="en-US" altLang="zh-CN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altLang="zh-CN" sz="24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2400" dirty="0"/>
                  <a:t>  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C4C82E-5516-45C5-91D0-FAADE8204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080" y="1165860"/>
                <a:ext cx="6397442" cy="4684750"/>
              </a:xfrm>
              <a:blipFill>
                <a:blip r:embed="rId2"/>
                <a:stretch>
                  <a:fillRect l="-1525" t="-260" r="-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b/bf/Conjugate_gradient_illustration.svg/220px-Conjugate_gradient_illustration.svg.png">
            <a:extLst>
              <a:ext uri="{FF2B5EF4-FFF2-40B4-BE49-F238E27FC236}">
                <a16:creationId xmlns:a16="http://schemas.microsoft.com/office/drawing/2014/main" id="{84CE41EB-D6EA-4582-9DB8-E027CA26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01" y="1569447"/>
            <a:ext cx="20955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3B725B6-B846-4FC1-BC92-022F6468E3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5207" y="5453660"/>
                <a:ext cx="8073843" cy="68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Symbol" panose="05050102010706020507" pitchFamily="18" charset="2"/>
                  <a:buChar char="¨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Monotype Sorts" pitchFamily="2" charset="2"/>
                  <a:buChar char="l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20000"/>
                  </a:lnSpc>
                  <a:buNone/>
                </a:pPr>
                <a:r>
                  <a:rPr lang="zh-CN" altLang="en-US" sz="2400" dirty="0"/>
                  <a:t>其中步长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2400" dirty="0"/>
                  <a:t>通过当前的梯度方向和上一代的共轭方向求得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3B725B6-B846-4FC1-BC92-022F6468E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07" y="5453660"/>
                <a:ext cx="8073843" cy="681021"/>
              </a:xfrm>
              <a:prstGeom prst="rect">
                <a:avLst/>
              </a:prstGeom>
              <a:blipFill>
                <a:blip r:embed="rId4"/>
                <a:stretch>
                  <a:fillRect l="-1132" t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BF96EC7-C07D-40BA-9698-C8ED625BB115}"/>
              </a:ext>
            </a:extLst>
          </p:cNvPr>
          <p:cNvSpPr txBox="1"/>
          <p:nvPr/>
        </p:nvSpPr>
        <p:spPr>
          <a:xfrm>
            <a:off x="6714641" y="4709418"/>
            <a:ext cx="2095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/>
              <a:t>梯度下降法（绿）与共轭梯度法（红）对比</a:t>
            </a:r>
          </a:p>
        </p:txBody>
      </p:sp>
    </p:spTree>
    <p:extLst>
      <p:ext uri="{BB962C8B-B14F-4D97-AF65-F5344CB8AC3E}">
        <p14:creationId xmlns:p14="http://schemas.microsoft.com/office/powerpoint/2010/main" val="37384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A29CB-1711-49BA-B139-A75714BF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最优化方法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33922-0CDE-48A9-9B20-00CB4ADE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最优化问题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梯度下降法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其他迭代算法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0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EE0D0-FCA0-4684-8339-71199E3F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其他迭代算法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C4C82E-5516-45C5-91D0-FAADE82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/>
              <a:t>共轭梯度法</a:t>
            </a:r>
            <a:endParaRPr lang="en-US" altLang="zh-CN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/>
              <a:t>共轭梯度法是介于最速下降法与牛顿法之间的一个方法，它仅需利用一阶导数信息，但克服了最速下降法收敛慢的缺点，又避免了牛顿法需要存储和计算</a:t>
            </a:r>
            <a:r>
              <a:rPr lang="en-US" altLang="zh-CN" sz="2400" dirty="0"/>
              <a:t>Hesse</a:t>
            </a:r>
            <a:r>
              <a:rPr lang="zh-CN" altLang="en-US" sz="2400" dirty="0"/>
              <a:t>矩阵并求逆的缺点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/>
              <a:t>共轭梯度法不仅是解决大型线性方程组最有用的方法之一，也是解大型非线性最优化最有效的算法之一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/>
              <a:t>依然对初始点敏感，对于非线性问题，无法避免局部最优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861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4009C-5134-473F-9B4B-25EEED3C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AE84B-9A98-427B-BD1F-7532CB9C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dirty="0"/>
              <a:t>基于梯度的最优化方法在满足某些严格条件下能保证收敛全局最优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dirty="0"/>
              <a:t>不适合求解非线性、多模态的最优化问题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dirty="0"/>
              <a:t>无法求解非连续、不可导、病态的问题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dirty="0"/>
              <a:t>无法求解离散空间内的优化问题，</a:t>
            </a:r>
            <a:r>
              <a:rPr lang="en-US" altLang="zh-CN" dirty="0"/>
              <a:t>e.g.</a:t>
            </a:r>
            <a:r>
              <a:rPr lang="zh-CN" altLang="en-US" dirty="0"/>
              <a:t>，背包问题、</a:t>
            </a:r>
            <a:r>
              <a:rPr lang="en-US" altLang="zh-CN" dirty="0"/>
              <a:t>TSP</a:t>
            </a:r>
            <a:r>
              <a:rPr lang="zh-CN" altLang="en-US" dirty="0"/>
              <a:t>等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dirty="0"/>
              <a:t>无法求解多目标优化问题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2220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C7A8E-5704-403C-8904-3A8EA10C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28600"/>
            <a:ext cx="8737686" cy="807720"/>
          </a:xfrm>
        </p:spPr>
        <p:txBody>
          <a:bodyPr/>
          <a:lstStyle/>
          <a:p>
            <a:r>
              <a:rPr lang="en-US" altLang="zh-CN" sz="3200" dirty="0"/>
              <a:t>A single agent by following gradient descent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F76DC1-191A-482D-B01A-A5F222F88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7B07553E-E1DB-460D-AE5C-A347D3C2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0" y="919841"/>
            <a:ext cx="7315201" cy="51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E8D4F618-59D1-47FB-8A81-9C7BD2A78E8C}"/>
              </a:ext>
            </a:extLst>
          </p:cNvPr>
          <p:cNvGrpSpPr>
            <a:grpSpLocks/>
          </p:cNvGrpSpPr>
          <p:nvPr/>
        </p:nvGrpSpPr>
        <p:grpSpPr bwMode="auto">
          <a:xfrm>
            <a:off x="2288900" y="3035026"/>
            <a:ext cx="1456690" cy="1496695"/>
            <a:chOff x="4186" y="5371"/>
            <a:chExt cx="2294" cy="235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DE262EAE-2A18-46FA-A3F1-027A22D55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5371"/>
              <a:ext cx="2294" cy="2357"/>
            </a:xfrm>
            <a:custGeom>
              <a:avLst/>
              <a:gdLst>
                <a:gd name="T0" fmla="+- 0 6354 4186"/>
                <a:gd name="T1" fmla="*/ T0 w 2294"/>
                <a:gd name="T2" fmla="+- 0 7573 5371"/>
                <a:gd name="T3" fmla="*/ 7573 h 2357"/>
                <a:gd name="T4" fmla="+- 0 4214 4186"/>
                <a:gd name="T5" fmla="*/ T4 w 2294"/>
                <a:gd name="T6" fmla="+- 0 5371 5371"/>
                <a:gd name="T7" fmla="*/ 5371 h 2357"/>
                <a:gd name="T8" fmla="+- 0 4186 4186"/>
                <a:gd name="T9" fmla="*/ T8 w 2294"/>
                <a:gd name="T10" fmla="+- 0 5400 5371"/>
                <a:gd name="T11" fmla="*/ 5400 h 2357"/>
                <a:gd name="T12" fmla="+- 0 6328 4186"/>
                <a:gd name="T13" fmla="*/ T12 w 2294"/>
                <a:gd name="T14" fmla="+- 0 7599 5371"/>
                <a:gd name="T15" fmla="*/ 7599 h 2357"/>
                <a:gd name="T16" fmla="+- 0 6354 4186"/>
                <a:gd name="T17" fmla="*/ T16 w 2294"/>
                <a:gd name="T18" fmla="+- 0 7573 5371"/>
                <a:gd name="T19" fmla="*/ 7573 h 2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94" h="2357">
                  <a:moveTo>
                    <a:pt x="2168" y="2202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142" y="2228"/>
                  </a:lnTo>
                  <a:lnTo>
                    <a:pt x="2168" y="2202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E766D20B-87A6-4B6B-80D9-3CD1FD7C4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5371"/>
              <a:ext cx="2294" cy="2357"/>
            </a:xfrm>
            <a:custGeom>
              <a:avLst/>
              <a:gdLst>
                <a:gd name="T0" fmla="+- 0 6370 4186"/>
                <a:gd name="T1" fmla="*/ T0 w 2294"/>
                <a:gd name="T2" fmla="+- 0 7690 5371"/>
                <a:gd name="T3" fmla="*/ 7690 h 2357"/>
                <a:gd name="T4" fmla="+- 0 6370 4186"/>
                <a:gd name="T5" fmla="*/ T4 w 2294"/>
                <a:gd name="T6" fmla="+- 0 7589 5371"/>
                <a:gd name="T7" fmla="*/ 7589 h 2357"/>
                <a:gd name="T8" fmla="+- 0 6341 4186"/>
                <a:gd name="T9" fmla="*/ T8 w 2294"/>
                <a:gd name="T10" fmla="+- 0 7613 5371"/>
                <a:gd name="T11" fmla="*/ 7613 h 2357"/>
                <a:gd name="T12" fmla="+- 0 6328 4186"/>
                <a:gd name="T13" fmla="*/ T12 w 2294"/>
                <a:gd name="T14" fmla="+- 0 7599 5371"/>
                <a:gd name="T15" fmla="*/ 7599 h 2357"/>
                <a:gd name="T16" fmla="+- 0 6269 4186"/>
                <a:gd name="T17" fmla="*/ T16 w 2294"/>
                <a:gd name="T18" fmla="+- 0 7656 5371"/>
                <a:gd name="T19" fmla="*/ 7656 h 2357"/>
                <a:gd name="T20" fmla="+- 0 6370 4186"/>
                <a:gd name="T21" fmla="*/ T20 w 2294"/>
                <a:gd name="T22" fmla="+- 0 7690 5371"/>
                <a:gd name="T23" fmla="*/ 7690 h 2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294" h="2357">
                  <a:moveTo>
                    <a:pt x="2184" y="2319"/>
                  </a:moveTo>
                  <a:lnTo>
                    <a:pt x="2184" y="2218"/>
                  </a:lnTo>
                  <a:lnTo>
                    <a:pt x="2155" y="2242"/>
                  </a:lnTo>
                  <a:lnTo>
                    <a:pt x="2142" y="2228"/>
                  </a:lnTo>
                  <a:lnTo>
                    <a:pt x="2083" y="2285"/>
                  </a:lnTo>
                  <a:lnTo>
                    <a:pt x="2184" y="2319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Freeform 9">
              <a:extLst>
                <a:ext uri="{FF2B5EF4-FFF2-40B4-BE49-F238E27FC236}">
                  <a16:creationId xmlns:a16="http://schemas.microsoft.com/office/drawing/2014/main" id="{4BBEABEA-E70A-43B3-BB8B-21CCA9B2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5371"/>
              <a:ext cx="2294" cy="2357"/>
            </a:xfrm>
            <a:custGeom>
              <a:avLst/>
              <a:gdLst>
                <a:gd name="T0" fmla="+- 0 6370 4186"/>
                <a:gd name="T1" fmla="*/ T0 w 2294"/>
                <a:gd name="T2" fmla="+- 0 7589 5371"/>
                <a:gd name="T3" fmla="*/ 7589 h 2357"/>
                <a:gd name="T4" fmla="+- 0 6354 4186"/>
                <a:gd name="T5" fmla="*/ T4 w 2294"/>
                <a:gd name="T6" fmla="+- 0 7573 5371"/>
                <a:gd name="T7" fmla="*/ 7573 h 2357"/>
                <a:gd name="T8" fmla="+- 0 6328 4186"/>
                <a:gd name="T9" fmla="*/ T8 w 2294"/>
                <a:gd name="T10" fmla="+- 0 7599 5371"/>
                <a:gd name="T11" fmla="*/ 7599 h 2357"/>
                <a:gd name="T12" fmla="+- 0 6341 4186"/>
                <a:gd name="T13" fmla="*/ T12 w 2294"/>
                <a:gd name="T14" fmla="+- 0 7613 5371"/>
                <a:gd name="T15" fmla="*/ 7613 h 2357"/>
                <a:gd name="T16" fmla="+- 0 6370 4186"/>
                <a:gd name="T17" fmla="*/ T16 w 2294"/>
                <a:gd name="T18" fmla="+- 0 7589 5371"/>
                <a:gd name="T19" fmla="*/ 7589 h 2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94" h="2357">
                  <a:moveTo>
                    <a:pt x="2184" y="2218"/>
                  </a:moveTo>
                  <a:lnTo>
                    <a:pt x="2168" y="2202"/>
                  </a:lnTo>
                  <a:lnTo>
                    <a:pt x="2142" y="2228"/>
                  </a:lnTo>
                  <a:lnTo>
                    <a:pt x="2155" y="2242"/>
                  </a:lnTo>
                  <a:lnTo>
                    <a:pt x="2184" y="2218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9" name="Freeform 10">
              <a:extLst>
                <a:ext uri="{FF2B5EF4-FFF2-40B4-BE49-F238E27FC236}">
                  <a16:creationId xmlns:a16="http://schemas.microsoft.com/office/drawing/2014/main" id="{7ACD0EA9-69C5-4E56-97B8-1C0BE710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5371"/>
              <a:ext cx="2294" cy="2357"/>
            </a:xfrm>
            <a:custGeom>
              <a:avLst/>
              <a:gdLst>
                <a:gd name="T0" fmla="+- 0 6480 4186"/>
                <a:gd name="T1" fmla="*/ T0 w 2294"/>
                <a:gd name="T2" fmla="+- 0 7728 5371"/>
                <a:gd name="T3" fmla="*/ 7728 h 2357"/>
                <a:gd name="T4" fmla="+- 0 6413 4186"/>
                <a:gd name="T5" fmla="*/ T4 w 2294"/>
                <a:gd name="T6" fmla="+- 0 7517 5371"/>
                <a:gd name="T7" fmla="*/ 7517 h 2357"/>
                <a:gd name="T8" fmla="+- 0 6354 4186"/>
                <a:gd name="T9" fmla="*/ T8 w 2294"/>
                <a:gd name="T10" fmla="+- 0 7573 5371"/>
                <a:gd name="T11" fmla="*/ 7573 h 2357"/>
                <a:gd name="T12" fmla="+- 0 6370 4186"/>
                <a:gd name="T13" fmla="*/ T12 w 2294"/>
                <a:gd name="T14" fmla="+- 0 7589 5371"/>
                <a:gd name="T15" fmla="*/ 7589 h 2357"/>
                <a:gd name="T16" fmla="+- 0 6370 4186"/>
                <a:gd name="T17" fmla="*/ T16 w 2294"/>
                <a:gd name="T18" fmla="+- 0 7690 5371"/>
                <a:gd name="T19" fmla="*/ 7690 h 2357"/>
                <a:gd name="T20" fmla="+- 0 6480 4186"/>
                <a:gd name="T21" fmla="*/ T20 w 2294"/>
                <a:gd name="T22" fmla="+- 0 7728 5371"/>
                <a:gd name="T23" fmla="*/ 7728 h 2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294" h="2357">
                  <a:moveTo>
                    <a:pt x="2294" y="2357"/>
                  </a:moveTo>
                  <a:lnTo>
                    <a:pt x="2227" y="2146"/>
                  </a:lnTo>
                  <a:lnTo>
                    <a:pt x="2168" y="2202"/>
                  </a:lnTo>
                  <a:lnTo>
                    <a:pt x="2184" y="2218"/>
                  </a:lnTo>
                  <a:lnTo>
                    <a:pt x="2184" y="2319"/>
                  </a:lnTo>
                  <a:lnTo>
                    <a:pt x="2294" y="2357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714096C9-2B2E-44DC-8311-2B21CA7DC7A9}"/>
              </a:ext>
            </a:extLst>
          </p:cNvPr>
          <p:cNvGrpSpPr>
            <a:grpSpLocks/>
          </p:cNvGrpSpPr>
          <p:nvPr/>
        </p:nvGrpSpPr>
        <p:grpSpPr bwMode="auto">
          <a:xfrm>
            <a:off x="1828525" y="1837416"/>
            <a:ext cx="563880" cy="1563370"/>
            <a:chOff x="3461" y="3485"/>
            <a:chExt cx="888" cy="2462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D50FD-246E-4591-B0A0-E95C9F67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485"/>
              <a:ext cx="888" cy="2462"/>
            </a:xfrm>
            <a:custGeom>
              <a:avLst/>
              <a:gdLst>
                <a:gd name="T0" fmla="+- 0 4275 3461"/>
                <a:gd name="T1" fmla="*/ T0 w 888"/>
                <a:gd name="T2" fmla="+- 0 5751 3485"/>
                <a:gd name="T3" fmla="*/ 5751 h 2462"/>
                <a:gd name="T4" fmla="+- 0 3499 3461"/>
                <a:gd name="T5" fmla="*/ T4 w 888"/>
                <a:gd name="T6" fmla="+- 0 3485 3485"/>
                <a:gd name="T7" fmla="*/ 3485 h 2462"/>
                <a:gd name="T8" fmla="+- 0 3461 3461"/>
                <a:gd name="T9" fmla="*/ T8 w 888"/>
                <a:gd name="T10" fmla="+- 0 3494 3485"/>
                <a:gd name="T11" fmla="*/ 3494 h 2462"/>
                <a:gd name="T12" fmla="+- 0 4236 3461"/>
                <a:gd name="T13" fmla="*/ T12 w 888"/>
                <a:gd name="T14" fmla="+- 0 5764 3485"/>
                <a:gd name="T15" fmla="*/ 5764 h 2462"/>
                <a:gd name="T16" fmla="+- 0 4275 3461"/>
                <a:gd name="T17" fmla="*/ T16 w 888"/>
                <a:gd name="T18" fmla="+- 0 5751 3485"/>
                <a:gd name="T19" fmla="*/ 5751 h 2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88" h="2462">
                  <a:moveTo>
                    <a:pt x="814" y="2266"/>
                  </a:moveTo>
                  <a:lnTo>
                    <a:pt x="38" y="0"/>
                  </a:lnTo>
                  <a:lnTo>
                    <a:pt x="0" y="9"/>
                  </a:lnTo>
                  <a:lnTo>
                    <a:pt x="775" y="2279"/>
                  </a:lnTo>
                  <a:lnTo>
                    <a:pt x="814" y="2266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024626-2D5D-4B4B-8902-A0455FA0D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485"/>
              <a:ext cx="888" cy="2462"/>
            </a:xfrm>
            <a:custGeom>
              <a:avLst/>
              <a:gdLst>
                <a:gd name="T0" fmla="+- 0 4282 3461"/>
                <a:gd name="T1" fmla="*/ T0 w 888"/>
                <a:gd name="T2" fmla="+- 0 5909 3485"/>
                <a:gd name="T3" fmla="*/ 5909 h 2462"/>
                <a:gd name="T4" fmla="+- 0 4282 3461"/>
                <a:gd name="T5" fmla="*/ T4 w 888"/>
                <a:gd name="T6" fmla="+- 0 5770 3485"/>
                <a:gd name="T7" fmla="*/ 5770 h 2462"/>
                <a:gd name="T8" fmla="+- 0 4243 3461"/>
                <a:gd name="T9" fmla="*/ T8 w 888"/>
                <a:gd name="T10" fmla="+- 0 5784 3485"/>
                <a:gd name="T11" fmla="*/ 5784 h 2462"/>
                <a:gd name="T12" fmla="+- 0 4236 3461"/>
                <a:gd name="T13" fmla="*/ T12 w 888"/>
                <a:gd name="T14" fmla="+- 0 5764 3485"/>
                <a:gd name="T15" fmla="*/ 5764 h 2462"/>
                <a:gd name="T16" fmla="+- 0 4162 3461"/>
                <a:gd name="T17" fmla="*/ T16 w 888"/>
                <a:gd name="T18" fmla="+- 0 5789 3485"/>
                <a:gd name="T19" fmla="*/ 5789 h 2462"/>
                <a:gd name="T20" fmla="+- 0 4282 3461"/>
                <a:gd name="T21" fmla="*/ T20 w 888"/>
                <a:gd name="T22" fmla="+- 0 5909 3485"/>
                <a:gd name="T23" fmla="*/ 5909 h 2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88" h="2462">
                  <a:moveTo>
                    <a:pt x="821" y="2424"/>
                  </a:moveTo>
                  <a:lnTo>
                    <a:pt x="821" y="2285"/>
                  </a:lnTo>
                  <a:lnTo>
                    <a:pt x="782" y="2299"/>
                  </a:lnTo>
                  <a:lnTo>
                    <a:pt x="775" y="2279"/>
                  </a:lnTo>
                  <a:lnTo>
                    <a:pt x="701" y="2304"/>
                  </a:lnTo>
                  <a:lnTo>
                    <a:pt x="821" y="2424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B0A7662-EE3E-43B6-AC5C-B5562B8B6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485"/>
              <a:ext cx="888" cy="2462"/>
            </a:xfrm>
            <a:custGeom>
              <a:avLst/>
              <a:gdLst>
                <a:gd name="T0" fmla="+- 0 4282 3461"/>
                <a:gd name="T1" fmla="*/ T0 w 888"/>
                <a:gd name="T2" fmla="+- 0 5770 3485"/>
                <a:gd name="T3" fmla="*/ 5770 h 2462"/>
                <a:gd name="T4" fmla="+- 0 4275 3461"/>
                <a:gd name="T5" fmla="*/ T4 w 888"/>
                <a:gd name="T6" fmla="+- 0 5751 3485"/>
                <a:gd name="T7" fmla="*/ 5751 h 2462"/>
                <a:gd name="T8" fmla="+- 0 4236 3461"/>
                <a:gd name="T9" fmla="*/ T8 w 888"/>
                <a:gd name="T10" fmla="+- 0 5764 3485"/>
                <a:gd name="T11" fmla="*/ 5764 h 2462"/>
                <a:gd name="T12" fmla="+- 0 4243 3461"/>
                <a:gd name="T13" fmla="*/ T12 w 888"/>
                <a:gd name="T14" fmla="+- 0 5784 3485"/>
                <a:gd name="T15" fmla="*/ 5784 h 2462"/>
                <a:gd name="T16" fmla="+- 0 4282 3461"/>
                <a:gd name="T17" fmla="*/ T16 w 888"/>
                <a:gd name="T18" fmla="+- 0 5770 3485"/>
                <a:gd name="T19" fmla="*/ 5770 h 2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88" h="2462">
                  <a:moveTo>
                    <a:pt x="821" y="2285"/>
                  </a:moveTo>
                  <a:lnTo>
                    <a:pt x="814" y="2266"/>
                  </a:lnTo>
                  <a:lnTo>
                    <a:pt x="775" y="2279"/>
                  </a:lnTo>
                  <a:lnTo>
                    <a:pt x="782" y="2299"/>
                  </a:lnTo>
                  <a:lnTo>
                    <a:pt x="821" y="2285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D52BE73-132D-40EF-8CE8-1361DF4C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485"/>
              <a:ext cx="888" cy="2462"/>
            </a:xfrm>
            <a:custGeom>
              <a:avLst/>
              <a:gdLst>
                <a:gd name="T0" fmla="+- 0 4349 3461"/>
                <a:gd name="T1" fmla="*/ T0 w 888"/>
                <a:gd name="T2" fmla="+- 0 5726 3485"/>
                <a:gd name="T3" fmla="*/ 5726 h 2462"/>
                <a:gd name="T4" fmla="+- 0 4275 3461"/>
                <a:gd name="T5" fmla="*/ T4 w 888"/>
                <a:gd name="T6" fmla="+- 0 5751 3485"/>
                <a:gd name="T7" fmla="*/ 5751 h 2462"/>
                <a:gd name="T8" fmla="+- 0 4282 3461"/>
                <a:gd name="T9" fmla="*/ T8 w 888"/>
                <a:gd name="T10" fmla="+- 0 5770 3485"/>
                <a:gd name="T11" fmla="*/ 5770 h 2462"/>
                <a:gd name="T12" fmla="+- 0 4282 3461"/>
                <a:gd name="T13" fmla="*/ T12 w 888"/>
                <a:gd name="T14" fmla="+- 0 5909 3485"/>
                <a:gd name="T15" fmla="*/ 5909 h 2462"/>
                <a:gd name="T16" fmla="+- 0 4320 3461"/>
                <a:gd name="T17" fmla="*/ T16 w 888"/>
                <a:gd name="T18" fmla="+- 0 5947 3485"/>
                <a:gd name="T19" fmla="*/ 5947 h 2462"/>
                <a:gd name="T20" fmla="+- 0 4349 3461"/>
                <a:gd name="T21" fmla="*/ T20 w 888"/>
                <a:gd name="T22" fmla="+- 0 5726 3485"/>
                <a:gd name="T23" fmla="*/ 5726 h 2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88" h="2462">
                  <a:moveTo>
                    <a:pt x="888" y="2241"/>
                  </a:moveTo>
                  <a:lnTo>
                    <a:pt x="814" y="2266"/>
                  </a:lnTo>
                  <a:lnTo>
                    <a:pt x="821" y="2285"/>
                  </a:lnTo>
                  <a:lnTo>
                    <a:pt x="821" y="2424"/>
                  </a:lnTo>
                  <a:lnTo>
                    <a:pt x="859" y="2462"/>
                  </a:lnTo>
                  <a:lnTo>
                    <a:pt x="888" y="2241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00748168-0EFD-4EE2-89B7-C8DE1B46C645}"/>
              </a:ext>
            </a:extLst>
          </p:cNvPr>
          <p:cNvGrpSpPr>
            <a:grpSpLocks/>
          </p:cNvGrpSpPr>
          <p:nvPr/>
        </p:nvGrpSpPr>
        <p:grpSpPr bwMode="auto">
          <a:xfrm>
            <a:off x="3129640" y="4025627"/>
            <a:ext cx="2063750" cy="1005840"/>
            <a:chOff x="5510" y="6931"/>
            <a:chExt cx="3250" cy="1584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0E48873-90FE-4B4B-A98A-592B24A40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6931"/>
              <a:ext cx="3250" cy="1584"/>
            </a:xfrm>
            <a:custGeom>
              <a:avLst/>
              <a:gdLst>
                <a:gd name="T0" fmla="+- 0 8588 5510"/>
                <a:gd name="T1" fmla="*/ T0 w 3250"/>
                <a:gd name="T2" fmla="+- 0 8405 6931"/>
                <a:gd name="T3" fmla="*/ 8405 h 1584"/>
                <a:gd name="T4" fmla="+- 0 5530 5510"/>
                <a:gd name="T5" fmla="*/ T4 w 3250"/>
                <a:gd name="T6" fmla="+- 0 6931 6931"/>
                <a:gd name="T7" fmla="*/ 6931 h 1584"/>
                <a:gd name="T8" fmla="+- 0 5510 5510"/>
                <a:gd name="T9" fmla="*/ T8 w 3250"/>
                <a:gd name="T10" fmla="+- 0 6970 6931"/>
                <a:gd name="T11" fmla="*/ 6970 h 1584"/>
                <a:gd name="T12" fmla="+- 0 8569 5510"/>
                <a:gd name="T13" fmla="*/ T12 w 3250"/>
                <a:gd name="T14" fmla="+- 0 8444 6931"/>
                <a:gd name="T15" fmla="*/ 8444 h 1584"/>
                <a:gd name="T16" fmla="+- 0 8588 5510"/>
                <a:gd name="T17" fmla="*/ T16 w 3250"/>
                <a:gd name="T18" fmla="+- 0 8405 6931"/>
                <a:gd name="T19" fmla="*/ 8405 h 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50" h="1584">
                  <a:moveTo>
                    <a:pt x="3078" y="1474"/>
                  </a:moveTo>
                  <a:lnTo>
                    <a:pt x="20" y="0"/>
                  </a:lnTo>
                  <a:lnTo>
                    <a:pt x="0" y="39"/>
                  </a:lnTo>
                  <a:lnTo>
                    <a:pt x="3059" y="1513"/>
                  </a:lnTo>
                  <a:lnTo>
                    <a:pt x="3078" y="1474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EDF0E12-885F-43A2-8D09-6D447E232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6931"/>
              <a:ext cx="3250" cy="1584"/>
            </a:xfrm>
            <a:custGeom>
              <a:avLst/>
              <a:gdLst>
                <a:gd name="T0" fmla="+- 0 8606 5510"/>
                <a:gd name="T1" fmla="*/ T0 w 3250"/>
                <a:gd name="T2" fmla="+- 0 8514 6931"/>
                <a:gd name="T3" fmla="*/ 8514 h 1584"/>
                <a:gd name="T4" fmla="+- 0 8606 5510"/>
                <a:gd name="T5" fmla="*/ T4 w 3250"/>
                <a:gd name="T6" fmla="+- 0 8414 6931"/>
                <a:gd name="T7" fmla="*/ 8414 h 1584"/>
                <a:gd name="T8" fmla="+- 0 8587 5510"/>
                <a:gd name="T9" fmla="*/ T8 w 3250"/>
                <a:gd name="T10" fmla="+- 0 8453 6931"/>
                <a:gd name="T11" fmla="*/ 8453 h 1584"/>
                <a:gd name="T12" fmla="+- 0 8569 5510"/>
                <a:gd name="T13" fmla="*/ T12 w 3250"/>
                <a:gd name="T14" fmla="+- 0 8444 6931"/>
                <a:gd name="T15" fmla="*/ 8444 h 1584"/>
                <a:gd name="T16" fmla="+- 0 8534 5510"/>
                <a:gd name="T17" fmla="*/ T16 w 3250"/>
                <a:gd name="T18" fmla="+- 0 8515 6931"/>
                <a:gd name="T19" fmla="*/ 8515 h 1584"/>
                <a:gd name="T20" fmla="+- 0 8606 5510"/>
                <a:gd name="T21" fmla="*/ T20 w 3250"/>
                <a:gd name="T22" fmla="+- 0 8514 6931"/>
                <a:gd name="T23" fmla="*/ 8514 h 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250" h="1584">
                  <a:moveTo>
                    <a:pt x="3096" y="1583"/>
                  </a:moveTo>
                  <a:lnTo>
                    <a:pt x="3096" y="1483"/>
                  </a:lnTo>
                  <a:lnTo>
                    <a:pt x="3077" y="1522"/>
                  </a:lnTo>
                  <a:lnTo>
                    <a:pt x="3059" y="1513"/>
                  </a:lnTo>
                  <a:lnTo>
                    <a:pt x="3024" y="1584"/>
                  </a:lnTo>
                  <a:lnTo>
                    <a:pt x="3096" y="1583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D876E24-EA56-4126-97DE-C232F1E7A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6931"/>
              <a:ext cx="3250" cy="1584"/>
            </a:xfrm>
            <a:custGeom>
              <a:avLst/>
              <a:gdLst>
                <a:gd name="T0" fmla="+- 0 8606 5510"/>
                <a:gd name="T1" fmla="*/ T0 w 3250"/>
                <a:gd name="T2" fmla="+- 0 8414 6931"/>
                <a:gd name="T3" fmla="*/ 8414 h 1584"/>
                <a:gd name="T4" fmla="+- 0 8588 5510"/>
                <a:gd name="T5" fmla="*/ T4 w 3250"/>
                <a:gd name="T6" fmla="+- 0 8405 6931"/>
                <a:gd name="T7" fmla="*/ 8405 h 1584"/>
                <a:gd name="T8" fmla="+- 0 8569 5510"/>
                <a:gd name="T9" fmla="*/ T8 w 3250"/>
                <a:gd name="T10" fmla="+- 0 8444 6931"/>
                <a:gd name="T11" fmla="*/ 8444 h 1584"/>
                <a:gd name="T12" fmla="+- 0 8587 5510"/>
                <a:gd name="T13" fmla="*/ T12 w 3250"/>
                <a:gd name="T14" fmla="+- 0 8453 6931"/>
                <a:gd name="T15" fmla="*/ 8453 h 1584"/>
                <a:gd name="T16" fmla="+- 0 8606 5510"/>
                <a:gd name="T17" fmla="*/ T16 w 3250"/>
                <a:gd name="T18" fmla="+- 0 8414 6931"/>
                <a:gd name="T19" fmla="*/ 8414 h 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50" h="1584">
                  <a:moveTo>
                    <a:pt x="3096" y="1483"/>
                  </a:moveTo>
                  <a:lnTo>
                    <a:pt x="3078" y="1474"/>
                  </a:lnTo>
                  <a:lnTo>
                    <a:pt x="3059" y="1513"/>
                  </a:lnTo>
                  <a:lnTo>
                    <a:pt x="3077" y="1522"/>
                  </a:lnTo>
                  <a:lnTo>
                    <a:pt x="3096" y="1483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6169716-CFFE-4684-8F69-0942F3F53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6931"/>
              <a:ext cx="3250" cy="1584"/>
            </a:xfrm>
            <a:custGeom>
              <a:avLst/>
              <a:gdLst>
                <a:gd name="T0" fmla="+- 0 8760 5510"/>
                <a:gd name="T1" fmla="*/ T0 w 3250"/>
                <a:gd name="T2" fmla="+- 0 8510 6931"/>
                <a:gd name="T3" fmla="*/ 8510 h 1584"/>
                <a:gd name="T4" fmla="+- 0 8621 5510"/>
                <a:gd name="T5" fmla="*/ T4 w 3250"/>
                <a:gd name="T6" fmla="+- 0 8338 6931"/>
                <a:gd name="T7" fmla="*/ 8338 h 1584"/>
                <a:gd name="T8" fmla="+- 0 8588 5510"/>
                <a:gd name="T9" fmla="*/ T8 w 3250"/>
                <a:gd name="T10" fmla="+- 0 8405 6931"/>
                <a:gd name="T11" fmla="*/ 8405 h 1584"/>
                <a:gd name="T12" fmla="+- 0 8606 5510"/>
                <a:gd name="T13" fmla="*/ T12 w 3250"/>
                <a:gd name="T14" fmla="+- 0 8414 6931"/>
                <a:gd name="T15" fmla="*/ 8414 h 1584"/>
                <a:gd name="T16" fmla="+- 0 8606 5510"/>
                <a:gd name="T17" fmla="*/ T16 w 3250"/>
                <a:gd name="T18" fmla="+- 0 8514 6931"/>
                <a:gd name="T19" fmla="*/ 8514 h 1584"/>
                <a:gd name="T20" fmla="+- 0 8760 5510"/>
                <a:gd name="T21" fmla="*/ T20 w 3250"/>
                <a:gd name="T22" fmla="+- 0 8510 6931"/>
                <a:gd name="T23" fmla="*/ 8510 h 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250" h="1584">
                  <a:moveTo>
                    <a:pt x="3250" y="1579"/>
                  </a:moveTo>
                  <a:lnTo>
                    <a:pt x="3111" y="1407"/>
                  </a:lnTo>
                  <a:lnTo>
                    <a:pt x="3078" y="1474"/>
                  </a:lnTo>
                  <a:lnTo>
                    <a:pt x="3096" y="1483"/>
                  </a:lnTo>
                  <a:lnTo>
                    <a:pt x="3096" y="1583"/>
                  </a:lnTo>
                  <a:lnTo>
                    <a:pt x="3250" y="1579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69" name="Picture 21">
              <a:extLst>
                <a:ext uri="{FF2B5EF4-FFF2-40B4-BE49-F238E27FC236}">
                  <a16:creationId xmlns:a16="http://schemas.microsoft.com/office/drawing/2014/main" id="{1B0AB021-DFA1-46DE-80D1-A8E708CB5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" y="3904"/>
              <a:ext cx="1234" cy="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>
              <a:extLst>
                <a:ext uri="{FF2B5EF4-FFF2-40B4-BE49-F238E27FC236}">
                  <a16:creationId xmlns:a16="http://schemas.microsoft.com/office/drawing/2014/main" id="{D42E113E-C20E-4FF6-9827-A4C21B7F8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5860"/>
              <a:ext cx="874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>
              <a:extLst>
                <a:ext uri="{FF2B5EF4-FFF2-40B4-BE49-F238E27FC236}">
                  <a16:creationId xmlns:a16="http://schemas.microsoft.com/office/drawing/2014/main" id="{9DAB3621-1192-4B93-A8E6-F6C1BAF2F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" y="7463"/>
              <a:ext cx="652" cy="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B117482C-6471-47A1-B7FE-80844EC8174D}"/>
              </a:ext>
            </a:extLst>
          </p:cNvPr>
          <p:cNvGrpSpPr>
            <a:grpSpLocks/>
          </p:cNvGrpSpPr>
          <p:nvPr/>
        </p:nvGrpSpPr>
        <p:grpSpPr bwMode="auto">
          <a:xfrm>
            <a:off x="4126590" y="4477112"/>
            <a:ext cx="2286000" cy="210185"/>
            <a:chOff x="7080" y="7642"/>
            <a:chExt cx="3600" cy="331"/>
          </a:xfrm>
        </p:grpSpPr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8704FCF7-2029-4D36-ADAB-851BAF03A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7642"/>
              <a:ext cx="3600" cy="331"/>
            </a:xfrm>
            <a:custGeom>
              <a:avLst/>
              <a:gdLst>
                <a:gd name="T0" fmla="+- 0 10482 7080"/>
                <a:gd name="T1" fmla="*/ T0 w 3600"/>
                <a:gd name="T2" fmla="+- 0 7763 7642"/>
                <a:gd name="T3" fmla="*/ 7763 h 331"/>
                <a:gd name="T4" fmla="+- 0 10480 7080"/>
                <a:gd name="T5" fmla="*/ T4 w 3600"/>
                <a:gd name="T6" fmla="+- 0 7724 7642"/>
                <a:gd name="T7" fmla="*/ 7724 h 331"/>
                <a:gd name="T8" fmla="+- 0 7080 7080"/>
                <a:gd name="T9" fmla="*/ T8 w 3600"/>
                <a:gd name="T10" fmla="+- 0 7934 7642"/>
                <a:gd name="T11" fmla="*/ 7934 h 331"/>
                <a:gd name="T12" fmla="+- 0 7080 7080"/>
                <a:gd name="T13" fmla="*/ T12 w 3600"/>
                <a:gd name="T14" fmla="+- 0 7973 7642"/>
                <a:gd name="T15" fmla="*/ 7973 h 331"/>
                <a:gd name="T16" fmla="+- 0 10482 7080"/>
                <a:gd name="T17" fmla="*/ T16 w 3600"/>
                <a:gd name="T18" fmla="+- 0 7763 7642"/>
                <a:gd name="T19" fmla="*/ 7763 h 3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00" h="331">
                  <a:moveTo>
                    <a:pt x="3402" y="121"/>
                  </a:moveTo>
                  <a:lnTo>
                    <a:pt x="3400" y="82"/>
                  </a:lnTo>
                  <a:lnTo>
                    <a:pt x="0" y="292"/>
                  </a:lnTo>
                  <a:lnTo>
                    <a:pt x="0" y="331"/>
                  </a:lnTo>
                  <a:lnTo>
                    <a:pt x="3402" y="121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C162C315-A0D8-45BA-BCDF-093E26B6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7642"/>
              <a:ext cx="3600" cy="331"/>
            </a:xfrm>
            <a:custGeom>
              <a:avLst/>
              <a:gdLst>
                <a:gd name="T0" fmla="+- 0 10680 7080"/>
                <a:gd name="T1" fmla="*/ T0 w 3600"/>
                <a:gd name="T2" fmla="+- 0 7728 7642"/>
                <a:gd name="T3" fmla="*/ 7728 h 331"/>
                <a:gd name="T4" fmla="+- 0 10474 7080"/>
                <a:gd name="T5" fmla="*/ T4 w 3600"/>
                <a:gd name="T6" fmla="+- 0 7642 7642"/>
                <a:gd name="T7" fmla="*/ 7642 h 331"/>
                <a:gd name="T8" fmla="+- 0 10480 7080"/>
                <a:gd name="T9" fmla="*/ T8 w 3600"/>
                <a:gd name="T10" fmla="+- 0 7724 7642"/>
                <a:gd name="T11" fmla="*/ 7724 h 331"/>
                <a:gd name="T12" fmla="+- 0 10498 7080"/>
                <a:gd name="T13" fmla="*/ T12 w 3600"/>
                <a:gd name="T14" fmla="+- 0 7723 7642"/>
                <a:gd name="T15" fmla="*/ 7723 h 331"/>
                <a:gd name="T16" fmla="+- 0 10502 7080"/>
                <a:gd name="T17" fmla="*/ T16 w 3600"/>
                <a:gd name="T18" fmla="+- 0 7762 7642"/>
                <a:gd name="T19" fmla="*/ 7762 h 331"/>
                <a:gd name="T20" fmla="+- 0 10502 7080"/>
                <a:gd name="T21" fmla="*/ T20 w 3600"/>
                <a:gd name="T22" fmla="+- 0 7835 7642"/>
                <a:gd name="T23" fmla="*/ 7835 h 331"/>
                <a:gd name="T24" fmla="+- 0 10680 7080"/>
                <a:gd name="T25" fmla="*/ T24 w 3600"/>
                <a:gd name="T26" fmla="+- 0 7728 7642"/>
                <a:gd name="T27" fmla="*/ 7728 h 3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331">
                  <a:moveTo>
                    <a:pt x="3600" y="86"/>
                  </a:moveTo>
                  <a:lnTo>
                    <a:pt x="3394" y="0"/>
                  </a:lnTo>
                  <a:lnTo>
                    <a:pt x="3400" y="82"/>
                  </a:lnTo>
                  <a:lnTo>
                    <a:pt x="3418" y="81"/>
                  </a:lnTo>
                  <a:lnTo>
                    <a:pt x="3422" y="120"/>
                  </a:lnTo>
                  <a:lnTo>
                    <a:pt x="3422" y="193"/>
                  </a:lnTo>
                  <a:lnTo>
                    <a:pt x="3600" y="86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846D494C-E328-4B41-A27B-F770CE4B6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7642"/>
              <a:ext cx="3600" cy="331"/>
            </a:xfrm>
            <a:custGeom>
              <a:avLst/>
              <a:gdLst>
                <a:gd name="T0" fmla="+- 0 10502 7080"/>
                <a:gd name="T1" fmla="*/ T0 w 3600"/>
                <a:gd name="T2" fmla="+- 0 7762 7642"/>
                <a:gd name="T3" fmla="*/ 7762 h 331"/>
                <a:gd name="T4" fmla="+- 0 10498 7080"/>
                <a:gd name="T5" fmla="*/ T4 w 3600"/>
                <a:gd name="T6" fmla="+- 0 7723 7642"/>
                <a:gd name="T7" fmla="*/ 7723 h 331"/>
                <a:gd name="T8" fmla="+- 0 10480 7080"/>
                <a:gd name="T9" fmla="*/ T8 w 3600"/>
                <a:gd name="T10" fmla="+- 0 7724 7642"/>
                <a:gd name="T11" fmla="*/ 7724 h 331"/>
                <a:gd name="T12" fmla="+- 0 10482 7080"/>
                <a:gd name="T13" fmla="*/ T12 w 3600"/>
                <a:gd name="T14" fmla="+- 0 7763 7642"/>
                <a:gd name="T15" fmla="*/ 7763 h 331"/>
                <a:gd name="T16" fmla="+- 0 10502 7080"/>
                <a:gd name="T17" fmla="*/ T16 w 3600"/>
                <a:gd name="T18" fmla="+- 0 7762 7642"/>
                <a:gd name="T19" fmla="*/ 7762 h 3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00" h="331">
                  <a:moveTo>
                    <a:pt x="3422" y="120"/>
                  </a:moveTo>
                  <a:lnTo>
                    <a:pt x="3418" y="81"/>
                  </a:lnTo>
                  <a:lnTo>
                    <a:pt x="3400" y="82"/>
                  </a:lnTo>
                  <a:lnTo>
                    <a:pt x="3402" y="121"/>
                  </a:lnTo>
                  <a:lnTo>
                    <a:pt x="3422" y="120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ECDB4444-6421-4836-9D20-6BB26DBD7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7642"/>
              <a:ext cx="3600" cy="331"/>
            </a:xfrm>
            <a:custGeom>
              <a:avLst/>
              <a:gdLst>
                <a:gd name="T0" fmla="+- 0 10502 7080"/>
                <a:gd name="T1" fmla="*/ T0 w 3600"/>
                <a:gd name="T2" fmla="+- 0 7835 7642"/>
                <a:gd name="T3" fmla="*/ 7835 h 331"/>
                <a:gd name="T4" fmla="+- 0 10502 7080"/>
                <a:gd name="T5" fmla="*/ T4 w 3600"/>
                <a:gd name="T6" fmla="+- 0 7762 7642"/>
                <a:gd name="T7" fmla="*/ 7762 h 331"/>
                <a:gd name="T8" fmla="+- 0 10482 7080"/>
                <a:gd name="T9" fmla="*/ T8 w 3600"/>
                <a:gd name="T10" fmla="+- 0 7763 7642"/>
                <a:gd name="T11" fmla="*/ 7763 h 331"/>
                <a:gd name="T12" fmla="+- 0 10488 7080"/>
                <a:gd name="T13" fmla="*/ T12 w 3600"/>
                <a:gd name="T14" fmla="+- 0 7843 7642"/>
                <a:gd name="T15" fmla="*/ 7843 h 331"/>
                <a:gd name="T16" fmla="+- 0 10502 7080"/>
                <a:gd name="T17" fmla="*/ T16 w 3600"/>
                <a:gd name="T18" fmla="+- 0 7835 7642"/>
                <a:gd name="T19" fmla="*/ 7835 h 3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00" h="331">
                  <a:moveTo>
                    <a:pt x="3422" y="193"/>
                  </a:moveTo>
                  <a:lnTo>
                    <a:pt x="3422" y="120"/>
                  </a:lnTo>
                  <a:lnTo>
                    <a:pt x="3402" y="121"/>
                  </a:lnTo>
                  <a:lnTo>
                    <a:pt x="3408" y="201"/>
                  </a:lnTo>
                  <a:lnTo>
                    <a:pt x="3422" y="193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77" name="Picture 29">
              <a:extLst>
                <a:ext uri="{FF2B5EF4-FFF2-40B4-BE49-F238E27FC236}">
                  <a16:creationId xmlns:a16="http://schemas.microsoft.com/office/drawing/2014/main" id="{A87E18DA-9C6D-4E20-8491-C20ED43A6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" y="7952"/>
              <a:ext cx="725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050F5A96-E9CC-4031-BC0D-4A9350484471}"/>
              </a:ext>
            </a:extLst>
          </p:cNvPr>
          <p:cNvGrpSpPr>
            <a:grpSpLocks/>
          </p:cNvGrpSpPr>
          <p:nvPr/>
        </p:nvGrpSpPr>
        <p:grpSpPr bwMode="auto">
          <a:xfrm>
            <a:off x="3135990" y="3964667"/>
            <a:ext cx="838200" cy="780415"/>
            <a:chOff x="5520" y="6835"/>
            <a:chExt cx="1320" cy="1229"/>
          </a:xfrm>
        </p:grpSpPr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F8DEE652-FEE6-43D4-B575-552CDE68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" y="6835"/>
              <a:ext cx="1320" cy="1229"/>
            </a:xfrm>
            <a:custGeom>
              <a:avLst/>
              <a:gdLst>
                <a:gd name="T0" fmla="+- 0 6178 5520"/>
                <a:gd name="T1" fmla="*/ T0 w 1320"/>
                <a:gd name="T2" fmla="+- 0 6835 6835"/>
                <a:gd name="T3" fmla="*/ 6835 h 1229"/>
                <a:gd name="T4" fmla="+- 0 6072 5520"/>
                <a:gd name="T5" fmla="*/ T4 w 1320"/>
                <a:gd name="T6" fmla="+- 0 6843 6835"/>
                <a:gd name="T7" fmla="*/ 6843 h 1229"/>
                <a:gd name="T8" fmla="+- 0 5971 5520"/>
                <a:gd name="T9" fmla="*/ T8 w 1320"/>
                <a:gd name="T10" fmla="+- 0 6867 6835"/>
                <a:gd name="T11" fmla="*/ 6867 h 1229"/>
                <a:gd name="T12" fmla="+- 0 5877 5520"/>
                <a:gd name="T13" fmla="*/ T12 w 1320"/>
                <a:gd name="T14" fmla="+- 0 6904 6835"/>
                <a:gd name="T15" fmla="*/ 6904 h 1229"/>
                <a:gd name="T16" fmla="+- 0 5791 5520"/>
                <a:gd name="T17" fmla="*/ T16 w 1320"/>
                <a:gd name="T18" fmla="+- 0 6955 6835"/>
                <a:gd name="T19" fmla="*/ 6955 h 1229"/>
                <a:gd name="T20" fmla="+- 0 5714 5520"/>
                <a:gd name="T21" fmla="*/ T20 w 1320"/>
                <a:gd name="T22" fmla="+- 0 7016 6835"/>
                <a:gd name="T23" fmla="*/ 7016 h 1229"/>
                <a:gd name="T24" fmla="+- 0 5648 5520"/>
                <a:gd name="T25" fmla="*/ T24 w 1320"/>
                <a:gd name="T26" fmla="+- 0 7088 6835"/>
                <a:gd name="T27" fmla="*/ 7088 h 1229"/>
                <a:gd name="T28" fmla="+- 0 5594 5520"/>
                <a:gd name="T29" fmla="*/ T28 w 1320"/>
                <a:gd name="T30" fmla="+- 0 7169 6835"/>
                <a:gd name="T31" fmla="*/ 7169 h 1229"/>
                <a:gd name="T32" fmla="+- 0 5554 5520"/>
                <a:gd name="T33" fmla="*/ T32 w 1320"/>
                <a:gd name="T34" fmla="+- 0 7257 6835"/>
                <a:gd name="T35" fmla="*/ 7257 h 1229"/>
                <a:gd name="T36" fmla="+- 0 5529 5520"/>
                <a:gd name="T37" fmla="*/ T36 w 1320"/>
                <a:gd name="T38" fmla="+- 0 7351 6835"/>
                <a:gd name="T39" fmla="*/ 7351 h 1229"/>
                <a:gd name="T40" fmla="+- 0 5520 5520"/>
                <a:gd name="T41" fmla="*/ T40 w 1320"/>
                <a:gd name="T42" fmla="+- 0 7450 6835"/>
                <a:gd name="T43" fmla="*/ 7450 h 1229"/>
                <a:gd name="T44" fmla="+- 0 5522 5520"/>
                <a:gd name="T45" fmla="*/ T44 w 1320"/>
                <a:gd name="T46" fmla="+- 0 7500 6835"/>
                <a:gd name="T47" fmla="*/ 7500 h 1229"/>
                <a:gd name="T48" fmla="+- 0 5539 5520"/>
                <a:gd name="T49" fmla="*/ T48 w 1320"/>
                <a:gd name="T50" fmla="+- 0 7598 6835"/>
                <a:gd name="T51" fmla="*/ 7598 h 1229"/>
                <a:gd name="T52" fmla="+- 0 5572 5520"/>
                <a:gd name="T53" fmla="*/ T52 w 1320"/>
                <a:gd name="T54" fmla="+- 0 7689 6835"/>
                <a:gd name="T55" fmla="*/ 7689 h 1229"/>
                <a:gd name="T56" fmla="+- 0 5619 5520"/>
                <a:gd name="T57" fmla="*/ T56 w 1320"/>
                <a:gd name="T58" fmla="+- 0 7774 6835"/>
                <a:gd name="T59" fmla="*/ 7774 h 1229"/>
                <a:gd name="T60" fmla="+- 0 5679 5520"/>
                <a:gd name="T61" fmla="*/ T60 w 1320"/>
                <a:gd name="T62" fmla="+- 0 7850 6835"/>
                <a:gd name="T63" fmla="*/ 7850 h 1229"/>
                <a:gd name="T64" fmla="+- 0 5751 5520"/>
                <a:gd name="T65" fmla="*/ T64 w 1320"/>
                <a:gd name="T66" fmla="+- 0 7917 6835"/>
                <a:gd name="T67" fmla="*/ 7917 h 1229"/>
                <a:gd name="T68" fmla="+- 0 5833 5520"/>
                <a:gd name="T69" fmla="*/ T68 w 1320"/>
                <a:gd name="T70" fmla="+- 0 7972 6835"/>
                <a:gd name="T71" fmla="*/ 7972 h 1229"/>
                <a:gd name="T72" fmla="+- 0 5923 5520"/>
                <a:gd name="T73" fmla="*/ T72 w 1320"/>
                <a:gd name="T74" fmla="+- 0 8016 6835"/>
                <a:gd name="T75" fmla="*/ 8016 h 1229"/>
                <a:gd name="T76" fmla="+- 0 6021 5520"/>
                <a:gd name="T77" fmla="*/ T76 w 1320"/>
                <a:gd name="T78" fmla="+- 0 8046 6835"/>
                <a:gd name="T79" fmla="*/ 8046 h 1229"/>
                <a:gd name="T80" fmla="+- 0 6124 5520"/>
                <a:gd name="T81" fmla="*/ T80 w 1320"/>
                <a:gd name="T82" fmla="+- 0 8062 6835"/>
                <a:gd name="T83" fmla="*/ 8062 h 1229"/>
                <a:gd name="T84" fmla="+- 0 6178 5520"/>
                <a:gd name="T85" fmla="*/ T84 w 1320"/>
                <a:gd name="T86" fmla="+- 0 8064 6835"/>
                <a:gd name="T87" fmla="*/ 8064 h 1229"/>
                <a:gd name="T88" fmla="+- 0 6232 5520"/>
                <a:gd name="T89" fmla="*/ T88 w 1320"/>
                <a:gd name="T90" fmla="+- 0 8062 6835"/>
                <a:gd name="T91" fmla="*/ 8062 h 1229"/>
                <a:gd name="T92" fmla="+- 0 6336 5520"/>
                <a:gd name="T93" fmla="*/ T92 w 1320"/>
                <a:gd name="T94" fmla="+- 0 8046 6835"/>
                <a:gd name="T95" fmla="*/ 8046 h 1229"/>
                <a:gd name="T96" fmla="+- 0 6435 5520"/>
                <a:gd name="T97" fmla="*/ T96 w 1320"/>
                <a:gd name="T98" fmla="+- 0 8016 6835"/>
                <a:gd name="T99" fmla="*/ 8016 h 1229"/>
                <a:gd name="T100" fmla="+- 0 6526 5520"/>
                <a:gd name="T101" fmla="*/ T100 w 1320"/>
                <a:gd name="T102" fmla="+- 0 7972 6835"/>
                <a:gd name="T103" fmla="*/ 7972 h 1229"/>
                <a:gd name="T104" fmla="+- 0 6608 5520"/>
                <a:gd name="T105" fmla="*/ T104 w 1320"/>
                <a:gd name="T106" fmla="+- 0 7917 6835"/>
                <a:gd name="T107" fmla="*/ 7917 h 1229"/>
                <a:gd name="T108" fmla="+- 0 6680 5520"/>
                <a:gd name="T109" fmla="*/ T108 w 1320"/>
                <a:gd name="T110" fmla="+- 0 7850 6835"/>
                <a:gd name="T111" fmla="*/ 7850 h 1229"/>
                <a:gd name="T112" fmla="+- 0 6741 5520"/>
                <a:gd name="T113" fmla="*/ T112 w 1320"/>
                <a:gd name="T114" fmla="+- 0 7774 6835"/>
                <a:gd name="T115" fmla="*/ 7774 h 1229"/>
                <a:gd name="T116" fmla="+- 0 6788 5520"/>
                <a:gd name="T117" fmla="*/ T116 w 1320"/>
                <a:gd name="T118" fmla="+- 0 7689 6835"/>
                <a:gd name="T119" fmla="*/ 7689 h 1229"/>
                <a:gd name="T120" fmla="+- 0 6821 5520"/>
                <a:gd name="T121" fmla="*/ T120 w 1320"/>
                <a:gd name="T122" fmla="+- 0 7598 6835"/>
                <a:gd name="T123" fmla="*/ 7598 h 1229"/>
                <a:gd name="T124" fmla="+- 0 6838 5520"/>
                <a:gd name="T125" fmla="*/ T124 w 1320"/>
                <a:gd name="T126" fmla="+- 0 7500 6835"/>
                <a:gd name="T127" fmla="*/ 7500 h 1229"/>
                <a:gd name="T128" fmla="+- 0 6840 5520"/>
                <a:gd name="T129" fmla="*/ T128 w 1320"/>
                <a:gd name="T130" fmla="+- 0 7450 6835"/>
                <a:gd name="T131" fmla="*/ 7450 h 1229"/>
                <a:gd name="T132" fmla="+- 0 6838 5520"/>
                <a:gd name="T133" fmla="*/ T132 w 1320"/>
                <a:gd name="T134" fmla="+- 0 7400 6835"/>
                <a:gd name="T135" fmla="*/ 7400 h 1229"/>
                <a:gd name="T136" fmla="+- 0 6821 5520"/>
                <a:gd name="T137" fmla="*/ T136 w 1320"/>
                <a:gd name="T138" fmla="+- 0 7303 6835"/>
                <a:gd name="T139" fmla="*/ 7303 h 1229"/>
                <a:gd name="T140" fmla="+- 0 6788 5520"/>
                <a:gd name="T141" fmla="*/ T140 w 1320"/>
                <a:gd name="T142" fmla="+- 0 7212 6835"/>
                <a:gd name="T143" fmla="*/ 7212 h 1229"/>
                <a:gd name="T144" fmla="+- 0 6741 5520"/>
                <a:gd name="T145" fmla="*/ T144 w 1320"/>
                <a:gd name="T146" fmla="+- 0 7127 6835"/>
                <a:gd name="T147" fmla="*/ 7127 h 1229"/>
                <a:gd name="T148" fmla="+- 0 6680 5520"/>
                <a:gd name="T149" fmla="*/ T148 w 1320"/>
                <a:gd name="T150" fmla="+- 0 7051 6835"/>
                <a:gd name="T151" fmla="*/ 7051 h 1229"/>
                <a:gd name="T152" fmla="+- 0 6608 5520"/>
                <a:gd name="T153" fmla="*/ T152 w 1320"/>
                <a:gd name="T154" fmla="+- 0 6984 6835"/>
                <a:gd name="T155" fmla="*/ 6984 h 1229"/>
                <a:gd name="T156" fmla="+- 0 6526 5520"/>
                <a:gd name="T157" fmla="*/ T156 w 1320"/>
                <a:gd name="T158" fmla="+- 0 6928 6835"/>
                <a:gd name="T159" fmla="*/ 6928 h 1229"/>
                <a:gd name="T160" fmla="+- 0 6435 5520"/>
                <a:gd name="T161" fmla="*/ T160 w 1320"/>
                <a:gd name="T162" fmla="+- 0 6884 6835"/>
                <a:gd name="T163" fmla="*/ 6884 h 1229"/>
                <a:gd name="T164" fmla="+- 0 6336 5520"/>
                <a:gd name="T165" fmla="*/ T164 w 1320"/>
                <a:gd name="T166" fmla="+- 0 6853 6835"/>
                <a:gd name="T167" fmla="*/ 6853 h 1229"/>
                <a:gd name="T168" fmla="+- 0 6232 5520"/>
                <a:gd name="T169" fmla="*/ T168 w 1320"/>
                <a:gd name="T170" fmla="+- 0 6837 6835"/>
                <a:gd name="T171" fmla="*/ 6837 h 1229"/>
                <a:gd name="T172" fmla="+- 0 6178 5520"/>
                <a:gd name="T173" fmla="*/ T172 w 1320"/>
                <a:gd name="T174" fmla="+- 0 6835 6835"/>
                <a:gd name="T175" fmla="*/ 6835 h 12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320" h="1229">
                  <a:moveTo>
                    <a:pt x="658" y="0"/>
                  </a:moveTo>
                  <a:lnTo>
                    <a:pt x="552" y="8"/>
                  </a:lnTo>
                  <a:lnTo>
                    <a:pt x="451" y="32"/>
                  </a:lnTo>
                  <a:lnTo>
                    <a:pt x="357" y="69"/>
                  </a:lnTo>
                  <a:lnTo>
                    <a:pt x="271" y="120"/>
                  </a:lnTo>
                  <a:lnTo>
                    <a:pt x="194" y="181"/>
                  </a:lnTo>
                  <a:lnTo>
                    <a:pt x="128" y="253"/>
                  </a:lnTo>
                  <a:lnTo>
                    <a:pt x="74" y="334"/>
                  </a:lnTo>
                  <a:lnTo>
                    <a:pt x="34" y="422"/>
                  </a:lnTo>
                  <a:lnTo>
                    <a:pt x="9" y="516"/>
                  </a:lnTo>
                  <a:lnTo>
                    <a:pt x="0" y="615"/>
                  </a:lnTo>
                  <a:lnTo>
                    <a:pt x="2" y="665"/>
                  </a:lnTo>
                  <a:lnTo>
                    <a:pt x="19" y="763"/>
                  </a:lnTo>
                  <a:lnTo>
                    <a:pt x="52" y="854"/>
                  </a:lnTo>
                  <a:lnTo>
                    <a:pt x="99" y="939"/>
                  </a:lnTo>
                  <a:lnTo>
                    <a:pt x="159" y="1015"/>
                  </a:lnTo>
                  <a:lnTo>
                    <a:pt x="231" y="1082"/>
                  </a:lnTo>
                  <a:lnTo>
                    <a:pt x="313" y="1137"/>
                  </a:lnTo>
                  <a:lnTo>
                    <a:pt x="403" y="1181"/>
                  </a:lnTo>
                  <a:lnTo>
                    <a:pt x="501" y="1211"/>
                  </a:lnTo>
                  <a:lnTo>
                    <a:pt x="604" y="1227"/>
                  </a:lnTo>
                  <a:lnTo>
                    <a:pt x="658" y="1229"/>
                  </a:lnTo>
                  <a:lnTo>
                    <a:pt x="712" y="1227"/>
                  </a:lnTo>
                  <a:lnTo>
                    <a:pt x="816" y="1211"/>
                  </a:lnTo>
                  <a:lnTo>
                    <a:pt x="915" y="1181"/>
                  </a:lnTo>
                  <a:lnTo>
                    <a:pt x="1006" y="1137"/>
                  </a:lnTo>
                  <a:lnTo>
                    <a:pt x="1088" y="1082"/>
                  </a:lnTo>
                  <a:lnTo>
                    <a:pt x="1160" y="1015"/>
                  </a:lnTo>
                  <a:lnTo>
                    <a:pt x="1221" y="939"/>
                  </a:lnTo>
                  <a:lnTo>
                    <a:pt x="1268" y="854"/>
                  </a:lnTo>
                  <a:lnTo>
                    <a:pt x="1301" y="763"/>
                  </a:lnTo>
                  <a:lnTo>
                    <a:pt x="1318" y="665"/>
                  </a:lnTo>
                  <a:lnTo>
                    <a:pt x="1320" y="615"/>
                  </a:lnTo>
                  <a:lnTo>
                    <a:pt x="1318" y="565"/>
                  </a:lnTo>
                  <a:lnTo>
                    <a:pt x="1301" y="468"/>
                  </a:lnTo>
                  <a:lnTo>
                    <a:pt x="1268" y="377"/>
                  </a:lnTo>
                  <a:lnTo>
                    <a:pt x="1221" y="292"/>
                  </a:lnTo>
                  <a:lnTo>
                    <a:pt x="1160" y="216"/>
                  </a:lnTo>
                  <a:lnTo>
                    <a:pt x="1088" y="149"/>
                  </a:lnTo>
                  <a:lnTo>
                    <a:pt x="1006" y="93"/>
                  </a:lnTo>
                  <a:lnTo>
                    <a:pt x="915" y="49"/>
                  </a:lnTo>
                  <a:lnTo>
                    <a:pt x="816" y="18"/>
                  </a:lnTo>
                  <a:lnTo>
                    <a:pt x="712" y="2"/>
                  </a:lnTo>
                  <a:lnTo>
                    <a:pt x="658" y="0"/>
                  </a:lnTo>
                  <a:close/>
                </a:path>
              </a:pathLst>
            </a:custGeom>
            <a:noFill/>
            <a:ln w="25400">
              <a:solidFill>
                <a:srgbClr val="7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369A0797-2F22-4F6C-B5C7-7AF1D0C712A9}"/>
              </a:ext>
            </a:extLst>
          </p:cNvPr>
          <p:cNvGrpSpPr>
            <a:grpSpLocks/>
          </p:cNvGrpSpPr>
          <p:nvPr/>
        </p:nvGrpSpPr>
        <p:grpSpPr bwMode="auto">
          <a:xfrm>
            <a:off x="2297790" y="4595857"/>
            <a:ext cx="923290" cy="859790"/>
            <a:chOff x="4200" y="7829"/>
            <a:chExt cx="1454" cy="1354"/>
          </a:xfrm>
        </p:grpSpPr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B6CD9362-ABE9-435D-A26D-E53CD98EE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7829"/>
              <a:ext cx="1454" cy="1354"/>
            </a:xfrm>
            <a:custGeom>
              <a:avLst/>
              <a:gdLst>
                <a:gd name="T0" fmla="+- 0 4306 4200"/>
                <a:gd name="T1" fmla="*/ T0 w 1454"/>
                <a:gd name="T2" fmla="+- 0 9000 7829"/>
                <a:gd name="T3" fmla="*/ 9000 h 1354"/>
                <a:gd name="T4" fmla="+- 0 4200 4200"/>
                <a:gd name="T5" fmla="*/ T4 w 1454"/>
                <a:gd name="T6" fmla="+- 0 9182 7829"/>
                <a:gd name="T7" fmla="*/ 9182 h 1354"/>
                <a:gd name="T8" fmla="+- 0 4272 4200"/>
                <a:gd name="T9" fmla="*/ T8 w 1454"/>
                <a:gd name="T10" fmla="+- 0 9147 7829"/>
                <a:gd name="T11" fmla="*/ 9147 h 1354"/>
                <a:gd name="T12" fmla="+- 0 4272 4200"/>
                <a:gd name="T13" fmla="*/ T12 w 1454"/>
                <a:gd name="T14" fmla="+- 0 9086 7829"/>
                <a:gd name="T15" fmla="*/ 9086 h 1354"/>
                <a:gd name="T16" fmla="+- 0 4293 4200"/>
                <a:gd name="T17" fmla="*/ T16 w 1454"/>
                <a:gd name="T18" fmla="+- 0 9067 7829"/>
                <a:gd name="T19" fmla="*/ 9067 h 1354"/>
                <a:gd name="T20" fmla="+- 0 4306 4200"/>
                <a:gd name="T21" fmla="*/ T20 w 1454"/>
                <a:gd name="T22" fmla="+- 0 9000 7829"/>
                <a:gd name="T23" fmla="*/ 9000 h 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54" h="1354">
                  <a:moveTo>
                    <a:pt x="106" y="1171"/>
                  </a:moveTo>
                  <a:lnTo>
                    <a:pt x="0" y="1353"/>
                  </a:lnTo>
                  <a:lnTo>
                    <a:pt x="72" y="1318"/>
                  </a:lnTo>
                  <a:lnTo>
                    <a:pt x="72" y="1257"/>
                  </a:lnTo>
                  <a:lnTo>
                    <a:pt x="93" y="1238"/>
                  </a:lnTo>
                  <a:lnTo>
                    <a:pt x="106" y="1171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19412FC0-27B7-44EB-93FF-7F60DC457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7829"/>
              <a:ext cx="1454" cy="1354"/>
            </a:xfrm>
            <a:custGeom>
              <a:avLst/>
              <a:gdLst>
                <a:gd name="T0" fmla="+- 0 4293 4200"/>
                <a:gd name="T1" fmla="*/ T0 w 1454"/>
                <a:gd name="T2" fmla="+- 0 9067 7829"/>
                <a:gd name="T3" fmla="*/ 9067 h 1354"/>
                <a:gd name="T4" fmla="+- 0 4272 4200"/>
                <a:gd name="T5" fmla="*/ T4 w 1454"/>
                <a:gd name="T6" fmla="+- 0 9086 7829"/>
                <a:gd name="T7" fmla="*/ 9086 h 1354"/>
                <a:gd name="T8" fmla="+- 0 4286 4200"/>
                <a:gd name="T9" fmla="*/ T8 w 1454"/>
                <a:gd name="T10" fmla="+- 0 9101 7829"/>
                <a:gd name="T11" fmla="*/ 9101 h 1354"/>
                <a:gd name="T12" fmla="+- 0 4293 4200"/>
                <a:gd name="T13" fmla="*/ T12 w 1454"/>
                <a:gd name="T14" fmla="+- 0 9067 7829"/>
                <a:gd name="T15" fmla="*/ 9067 h 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54" h="1354">
                  <a:moveTo>
                    <a:pt x="93" y="1238"/>
                  </a:moveTo>
                  <a:lnTo>
                    <a:pt x="72" y="1257"/>
                  </a:lnTo>
                  <a:lnTo>
                    <a:pt x="86" y="1272"/>
                  </a:lnTo>
                  <a:lnTo>
                    <a:pt x="93" y="1238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29C6F1FA-CFA3-440D-8C08-4D9D64984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7829"/>
              <a:ext cx="1454" cy="1354"/>
            </a:xfrm>
            <a:custGeom>
              <a:avLst/>
              <a:gdLst>
                <a:gd name="T0" fmla="+- 0 4387 4200"/>
                <a:gd name="T1" fmla="*/ T0 w 1454"/>
                <a:gd name="T2" fmla="+- 0 9091 7829"/>
                <a:gd name="T3" fmla="*/ 9091 h 1354"/>
                <a:gd name="T4" fmla="+- 0 4320 4200"/>
                <a:gd name="T5" fmla="*/ T4 w 1454"/>
                <a:gd name="T6" fmla="+- 0 9098 7829"/>
                <a:gd name="T7" fmla="*/ 9098 h 1354"/>
                <a:gd name="T8" fmla="+- 0 4301 4200"/>
                <a:gd name="T9" fmla="*/ T8 w 1454"/>
                <a:gd name="T10" fmla="+- 0 9115 7829"/>
                <a:gd name="T11" fmla="*/ 9115 h 1354"/>
                <a:gd name="T12" fmla="+- 0 4272 4200"/>
                <a:gd name="T13" fmla="*/ T12 w 1454"/>
                <a:gd name="T14" fmla="+- 0 9086 7829"/>
                <a:gd name="T15" fmla="*/ 9086 h 1354"/>
                <a:gd name="T16" fmla="+- 0 4272 4200"/>
                <a:gd name="T17" fmla="*/ T16 w 1454"/>
                <a:gd name="T18" fmla="+- 0 9147 7829"/>
                <a:gd name="T19" fmla="*/ 9147 h 1354"/>
                <a:gd name="T20" fmla="+- 0 4387 4200"/>
                <a:gd name="T21" fmla="*/ T20 w 1454"/>
                <a:gd name="T22" fmla="+- 0 9091 7829"/>
                <a:gd name="T23" fmla="*/ 9091 h 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54" h="1354">
                  <a:moveTo>
                    <a:pt x="187" y="1262"/>
                  </a:moveTo>
                  <a:lnTo>
                    <a:pt x="120" y="1269"/>
                  </a:lnTo>
                  <a:lnTo>
                    <a:pt x="101" y="1286"/>
                  </a:lnTo>
                  <a:lnTo>
                    <a:pt x="72" y="1257"/>
                  </a:lnTo>
                  <a:lnTo>
                    <a:pt x="72" y="1318"/>
                  </a:lnTo>
                  <a:lnTo>
                    <a:pt x="187" y="1262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30EBB792-F7AC-4526-B567-5134E7C4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7829"/>
              <a:ext cx="1454" cy="1354"/>
            </a:xfrm>
            <a:custGeom>
              <a:avLst/>
              <a:gdLst>
                <a:gd name="T0" fmla="+- 0 5654 4200"/>
                <a:gd name="T1" fmla="*/ T0 w 1454"/>
                <a:gd name="T2" fmla="+- 0 7858 7829"/>
                <a:gd name="T3" fmla="*/ 7858 h 1354"/>
                <a:gd name="T4" fmla="+- 0 5626 4200"/>
                <a:gd name="T5" fmla="*/ T4 w 1454"/>
                <a:gd name="T6" fmla="+- 0 7829 7829"/>
                <a:gd name="T7" fmla="*/ 7829 h 1354"/>
                <a:gd name="T8" fmla="+- 0 4293 4200"/>
                <a:gd name="T9" fmla="*/ T8 w 1454"/>
                <a:gd name="T10" fmla="+- 0 9067 7829"/>
                <a:gd name="T11" fmla="*/ 9067 h 1354"/>
                <a:gd name="T12" fmla="+- 0 4286 4200"/>
                <a:gd name="T13" fmla="*/ T12 w 1454"/>
                <a:gd name="T14" fmla="+- 0 9101 7829"/>
                <a:gd name="T15" fmla="*/ 9101 h 1354"/>
                <a:gd name="T16" fmla="+- 0 4320 4200"/>
                <a:gd name="T17" fmla="*/ T16 w 1454"/>
                <a:gd name="T18" fmla="+- 0 9098 7829"/>
                <a:gd name="T19" fmla="*/ 9098 h 1354"/>
                <a:gd name="T20" fmla="+- 0 5654 4200"/>
                <a:gd name="T21" fmla="*/ T20 w 1454"/>
                <a:gd name="T22" fmla="+- 0 7858 7829"/>
                <a:gd name="T23" fmla="*/ 7858 h 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54" h="1354">
                  <a:moveTo>
                    <a:pt x="1454" y="29"/>
                  </a:moveTo>
                  <a:lnTo>
                    <a:pt x="1426" y="0"/>
                  </a:lnTo>
                  <a:lnTo>
                    <a:pt x="93" y="1238"/>
                  </a:lnTo>
                  <a:lnTo>
                    <a:pt x="86" y="1272"/>
                  </a:lnTo>
                  <a:lnTo>
                    <a:pt x="120" y="1269"/>
                  </a:lnTo>
                  <a:lnTo>
                    <a:pt x="1454" y="29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019D5D74-1282-483B-891B-6E87C360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7829"/>
              <a:ext cx="1454" cy="1354"/>
            </a:xfrm>
            <a:custGeom>
              <a:avLst/>
              <a:gdLst>
                <a:gd name="T0" fmla="+- 0 4320 4200"/>
                <a:gd name="T1" fmla="*/ T0 w 1454"/>
                <a:gd name="T2" fmla="+- 0 9098 7829"/>
                <a:gd name="T3" fmla="*/ 9098 h 1354"/>
                <a:gd name="T4" fmla="+- 0 4286 4200"/>
                <a:gd name="T5" fmla="*/ T4 w 1454"/>
                <a:gd name="T6" fmla="+- 0 9101 7829"/>
                <a:gd name="T7" fmla="*/ 9101 h 1354"/>
                <a:gd name="T8" fmla="+- 0 4301 4200"/>
                <a:gd name="T9" fmla="*/ T8 w 1454"/>
                <a:gd name="T10" fmla="+- 0 9115 7829"/>
                <a:gd name="T11" fmla="*/ 9115 h 1354"/>
                <a:gd name="T12" fmla="+- 0 4320 4200"/>
                <a:gd name="T13" fmla="*/ T12 w 1454"/>
                <a:gd name="T14" fmla="+- 0 9098 7829"/>
                <a:gd name="T15" fmla="*/ 9098 h 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54" h="1354">
                  <a:moveTo>
                    <a:pt x="120" y="1269"/>
                  </a:moveTo>
                  <a:lnTo>
                    <a:pt x="86" y="1272"/>
                  </a:lnTo>
                  <a:lnTo>
                    <a:pt x="101" y="1286"/>
                  </a:lnTo>
                  <a:lnTo>
                    <a:pt x="120" y="1269"/>
                  </a:lnTo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2" name="矩形 2051">
            <a:extLst>
              <a:ext uri="{FF2B5EF4-FFF2-40B4-BE49-F238E27FC236}">
                <a16:creationId xmlns:a16="http://schemas.microsoft.com/office/drawing/2014/main" id="{12BD71E3-CEEE-4765-9756-DB149FFBC965}"/>
              </a:ext>
            </a:extLst>
          </p:cNvPr>
          <p:cNvSpPr/>
          <p:nvPr/>
        </p:nvSpPr>
        <p:spPr>
          <a:xfrm>
            <a:off x="427441" y="5507395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Direction Of negative gradient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883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EC8EA-4DD8-41E8-8A27-F5F0911D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96479D-32F4-44B8-B00C-FE8CBC135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about these multi-modal,  noisy and even discontinuous  functions?</a:t>
            </a:r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AD9A989-D1B9-463A-A948-D292ACE4F4F0}"/>
              </a:ext>
            </a:extLst>
          </p:cNvPr>
          <p:cNvGrpSpPr>
            <a:grpSpLocks/>
          </p:cNvGrpSpPr>
          <p:nvPr/>
        </p:nvGrpSpPr>
        <p:grpSpPr bwMode="auto">
          <a:xfrm>
            <a:off x="419099" y="2132583"/>
            <a:ext cx="8305801" cy="3477896"/>
            <a:chOff x="1440" y="3840"/>
            <a:chExt cx="13080" cy="5477"/>
          </a:xfrm>
        </p:grpSpPr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73A2F6D8-3B30-4BE4-903A-55018F7F4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840"/>
              <a:ext cx="6480" cy="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4EEC0BEB-2899-4517-9B94-445BCAA12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" y="3840"/>
              <a:ext cx="6360" cy="5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9710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C6B6B-07FF-4D51-A1FB-2EAAF3BB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" y="282844"/>
            <a:ext cx="8633460" cy="807720"/>
          </a:xfrm>
        </p:spPr>
        <p:txBody>
          <a:bodyPr/>
          <a:lstStyle/>
          <a:p>
            <a:r>
              <a:rPr lang="en-US" altLang="zh-CN" sz="3600" dirty="0"/>
              <a:t>Multi-Agent Optimization in Continuous Space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D7DD84-C609-45FE-AA73-7082F9AC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FD135B2-58D8-40C5-88AA-0747C5E3AC35}"/>
              </a:ext>
            </a:extLst>
          </p:cNvPr>
          <p:cNvGrpSpPr>
            <a:grpSpLocks/>
          </p:cNvGrpSpPr>
          <p:nvPr/>
        </p:nvGrpSpPr>
        <p:grpSpPr bwMode="auto">
          <a:xfrm>
            <a:off x="1505268" y="1192529"/>
            <a:ext cx="6858001" cy="4800601"/>
            <a:chOff x="2760" y="3480"/>
            <a:chExt cx="10800" cy="7560"/>
          </a:xfrm>
        </p:grpSpPr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F2B6641E-4F84-4D9A-A223-1AAF80E84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3480"/>
              <a:ext cx="10800" cy="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36FEDFA3-2E1C-4D87-BA4E-D5A6EFE23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" y="6478"/>
              <a:ext cx="740" cy="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>
              <a:extLst>
                <a:ext uri="{FF2B5EF4-FFF2-40B4-BE49-F238E27FC236}">
                  <a16:creationId xmlns:a16="http://schemas.microsoft.com/office/drawing/2014/main" id="{F848FE2F-2C62-49B1-B396-9F15B3B2E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" y="6478"/>
              <a:ext cx="623" cy="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CE95EBD-A8FB-45AA-BBD3-3C03EAF15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" y="5018"/>
              <a:ext cx="1219" cy="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D23E411F-ECC3-4FF3-8A6B-9B056E1B7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" y="7025"/>
              <a:ext cx="624" cy="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CE8B6C14-CB3F-46DD-B4C4-53DD93F73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" y="4432"/>
              <a:ext cx="2410" cy="2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11">
              <a:extLst>
                <a:ext uri="{FF2B5EF4-FFF2-40B4-BE49-F238E27FC236}">
                  <a16:creationId xmlns:a16="http://schemas.microsoft.com/office/drawing/2014/main" id="{4999B0EA-B1DC-40EF-9CE4-243B1721A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" y="5076"/>
              <a:ext cx="473" cy="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BE233CF7-B68E-4509-B24A-BA0093DA1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" y="5828"/>
              <a:ext cx="1157" cy="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13">
              <a:extLst>
                <a:ext uri="{FF2B5EF4-FFF2-40B4-BE49-F238E27FC236}">
                  <a16:creationId xmlns:a16="http://schemas.microsoft.com/office/drawing/2014/main" id="{C2937FD6-261F-421A-84EC-91EE9BDE9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8" y="6478"/>
              <a:ext cx="654" cy="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AF3E15A-F89C-4367-B3F6-DE1E4A32A6D1}"/>
              </a:ext>
            </a:extLst>
          </p:cNvPr>
          <p:cNvSpPr/>
          <p:nvPr/>
        </p:nvSpPr>
        <p:spPr>
          <a:xfrm>
            <a:off x="780731" y="54181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Randomly Initialized Agents</a:t>
            </a:r>
          </a:p>
        </p:txBody>
      </p:sp>
      <p:pic>
        <p:nvPicPr>
          <p:cNvPr id="4129" name="Picture 33">
            <a:extLst>
              <a:ext uri="{FF2B5EF4-FFF2-40B4-BE49-F238E27FC236}">
                <a16:creationId xmlns:a16="http://schemas.microsoft.com/office/drawing/2014/main" id="{5D17832A-617B-4BC8-B64E-4647C81B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40" y="2521266"/>
            <a:ext cx="41910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4A637B2-B3FD-4871-AB1A-3EE2D6ACF848}"/>
              </a:ext>
            </a:extLst>
          </p:cNvPr>
          <p:cNvSpPr/>
          <p:nvPr/>
        </p:nvSpPr>
        <p:spPr>
          <a:xfrm>
            <a:off x="6731478" y="157344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Agents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1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17FB3-5243-41B9-98BA-CD80639B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After Convergence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472D1A-2408-47A2-8F31-A7446C6F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447C135A-23ED-4B59-BC79-324CBAD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55" y="1171771"/>
            <a:ext cx="6668146" cy="484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981A428-F5B8-4EF0-AED6-9EFFA4039E73}"/>
              </a:ext>
            </a:extLst>
          </p:cNvPr>
          <p:cNvGrpSpPr/>
          <p:nvPr/>
        </p:nvGrpSpPr>
        <p:grpSpPr>
          <a:xfrm>
            <a:off x="4119434" y="1521460"/>
            <a:ext cx="2554605" cy="1355725"/>
            <a:chOff x="7327583" y="235695"/>
            <a:chExt cx="2554605" cy="1355725"/>
          </a:xfrm>
        </p:grpSpPr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AAD2EF60-DB03-4E77-9AAB-56B61A0BC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83" y="235695"/>
              <a:ext cx="2554605" cy="135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8498982B-B981-4CB7-89AC-C55639BAC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196" y="345695"/>
              <a:ext cx="344011" cy="483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820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A29CB-1711-49BA-B139-A75714BF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85" y="119620"/>
            <a:ext cx="7886700" cy="891223"/>
          </a:xfrm>
        </p:spPr>
        <p:txBody>
          <a:bodyPr/>
          <a:lstStyle/>
          <a:p>
            <a:r>
              <a:rPr lang="zh-CN" altLang="en-US" dirty="0"/>
              <a:t>最优化问题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33922-0CDE-48A9-9B20-00CB4ADE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/>
              <a:t>最优化问题的一般数学模型（最小化优化）：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为问题的一个解，是一个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维向量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为目标函数，此处求使目标函数最小的解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为等式约束函数，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为不等式约束函数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163D5B0-2948-4048-BD19-0DFEC705BA52}"/>
                  </a:ext>
                </a:extLst>
              </p:cNvPr>
              <p:cNvSpPr txBox="1"/>
              <p:nvPr/>
            </p:nvSpPr>
            <p:spPr>
              <a:xfrm>
                <a:off x="1673818" y="2111250"/>
                <a:ext cx="4890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𝑚𝑖𝑛𝑖𝑚𝑖𝑧𝑒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b="0" dirty="0"/>
                  <a:t>,</a:t>
                </a:r>
                <a:r>
                  <a:rPr lang="en-US" altLang="zh-CN" sz="2400" b="0" dirty="0" err="1"/>
                  <a:t>i</a:t>
                </a:r>
                <a:r>
                  <a:rPr lang="en-US" altLang="zh-CN" sz="2400" b="0" dirty="0"/>
                  <a:t>=1,2,…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163D5B0-2948-4048-BD19-0DFEC705B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18" y="2111250"/>
                <a:ext cx="4890762" cy="369332"/>
              </a:xfrm>
              <a:prstGeom prst="rect">
                <a:avLst/>
              </a:prstGeom>
              <a:blipFill>
                <a:blip r:embed="rId2"/>
                <a:stretch>
                  <a:fillRect l="-1870" t="-22951" r="-3367" b="-50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B5ECDB-CA78-41FF-9441-13217A4B4C99}"/>
                  </a:ext>
                </a:extLst>
              </p:cNvPr>
              <p:cNvSpPr txBox="1"/>
              <p:nvPr/>
            </p:nvSpPr>
            <p:spPr>
              <a:xfrm>
                <a:off x="1673818" y="2635599"/>
                <a:ext cx="5617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𝑠𝑢𝑏𝑗𝑒𝑐𝑡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=1,2,…</m:t>
                      </m:r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B5ECDB-CA78-41FF-9441-13217A4B4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18" y="2635599"/>
                <a:ext cx="5617179" cy="369332"/>
              </a:xfrm>
              <a:prstGeom prst="rect">
                <a:avLst/>
              </a:prstGeom>
              <a:blipFill>
                <a:blip r:embed="rId3"/>
                <a:stretch>
                  <a:fillRect l="-1412" b="-37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21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B4978-8DB2-4D4A-90F4-0C49533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334050-3D20-40AE-B03B-12FC5750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" y="1263112"/>
            <a:ext cx="8633460" cy="4796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Fitness landscape</a:t>
            </a:r>
            <a:r>
              <a:rPr lang="zh-CN" altLang="en-US" sz="2800" dirty="0"/>
              <a:t>：</a:t>
            </a:r>
            <a:r>
              <a:rPr lang="en-US" altLang="zh-CN" sz="2800" dirty="0"/>
              <a:t>a mapping from every possible genotype, which represents a candidate solution (phenotype), into a fitness value.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Solution (search/decision) space</a:t>
            </a:r>
            <a:r>
              <a:rPr lang="zh-CN" altLang="en-US" sz="2800" dirty="0"/>
              <a:t>：</a:t>
            </a:r>
            <a:r>
              <a:rPr lang="en-US" altLang="zh-CN" sz="2800" dirty="0"/>
              <a:t>all possible solutions comprises the solution (search/decision) space and corresponding objective values comprises the </a:t>
            </a:r>
            <a:r>
              <a:rPr lang="en-US" altLang="zh-CN" sz="2800" dirty="0">
                <a:solidFill>
                  <a:srgbClr val="0070C0"/>
                </a:solidFill>
              </a:rPr>
              <a:t>objective space. (TSP,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MOP)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Global optimum </a:t>
            </a:r>
            <a:r>
              <a:rPr lang="en-US" altLang="zh-CN" sz="2800" dirty="0"/>
              <a:t>is a solution that has the best fitness value in the search space.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412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A7903-3B90-427D-B7E9-232779E9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8C36F-08F8-4D07-94C5-3CF9AB96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 local optimum </a:t>
            </a:r>
            <a:r>
              <a:rPr lang="en-US" altLang="zh-CN" dirty="0"/>
              <a:t>is a solution that has the best fitness value within its </a:t>
            </a:r>
            <a:r>
              <a:rPr lang="en-US" altLang="zh-CN" dirty="0" err="1"/>
              <a:t>neighbourhood</a:t>
            </a:r>
            <a:r>
              <a:rPr lang="en-US" altLang="zh-CN" dirty="0"/>
              <a:t> in the search space.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Basin of attraction </a:t>
            </a:r>
            <a:r>
              <a:rPr lang="en-US" altLang="zh-CN" dirty="0"/>
              <a:t>is the region of all its </a:t>
            </a:r>
            <a:r>
              <a:rPr lang="en-US" altLang="zh-CN" dirty="0" err="1"/>
              <a:t>neighbourhood</a:t>
            </a:r>
            <a:r>
              <a:rPr lang="en-US" altLang="zh-CN" dirty="0"/>
              <a:t> solutions whose fitness values monotonically changes as they move close to the optimum</a:t>
            </a:r>
          </a:p>
          <a:p>
            <a:r>
              <a:rPr lang="en-US" altLang="zh-CN" dirty="0"/>
              <a:t>A function is </a:t>
            </a:r>
            <a:r>
              <a:rPr lang="en-US" altLang="zh-CN" dirty="0">
                <a:solidFill>
                  <a:srgbClr val="0070C0"/>
                </a:solidFill>
              </a:rPr>
              <a:t>unimodal</a:t>
            </a:r>
            <a:r>
              <a:rPr lang="en-US" altLang="zh-CN" dirty="0"/>
              <a:t> if there is only one optimum in the fitness landscape and it is </a:t>
            </a:r>
            <a:r>
              <a:rPr lang="en-US" altLang="zh-CN" dirty="0">
                <a:solidFill>
                  <a:srgbClr val="0070C0"/>
                </a:solidFill>
              </a:rPr>
              <a:t>multi-modal </a:t>
            </a:r>
            <a:r>
              <a:rPr lang="en-US" altLang="zh-CN" dirty="0"/>
              <a:t>if there exist more than one optimum in the fitness landscape.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Bias</a:t>
            </a:r>
            <a:r>
              <a:rPr lang="en-US" altLang="zh-CN" dirty="0"/>
              <a:t> indicates whether evenly distributed solutions in the search space map evenly distributed objective values in the objective space.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56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14F39-05B6-48A5-9A19-0C5CD837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947A8E54-CEFE-4990-879D-3D945C65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1" y="1810113"/>
            <a:ext cx="8400707" cy="3237773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A398AC0-00A1-413A-954D-8CF6F3207AD1}"/>
              </a:ext>
            </a:extLst>
          </p:cNvPr>
          <p:cNvSpPr/>
          <p:nvPr/>
        </p:nvSpPr>
        <p:spPr>
          <a:xfrm>
            <a:off x="3387193" y="5150625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Fitness landscape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70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1D170-8522-4C40-BE24-2AA452AE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A9EA7-CFB0-47D4-B8DD-7B128A3C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3" y="1151448"/>
            <a:ext cx="8671301" cy="4351338"/>
          </a:xfrm>
        </p:spPr>
        <p:txBody>
          <a:bodyPr/>
          <a:lstStyle/>
          <a:p>
            <a:r>
              <a:rPr lang="en-US" altLang="zh-CN" sz="2800" i="1" dirty="0">
                <a:solidFill>
                  <a:srgbClr val="0070C0"/>
                </a:solidFill>
              </a:rPr>
              <a:t>Exploration </a:t>
            </a:r>
            <a:r>
              <a:rPr lang="en-US" altLang="zh-CN" sz="2800" i="1" dirty="0"/>
              <a:t>:</a:t>
            </a:r>
            <a:r>
              <a:rPr lang="en-US" altLang="zh-CN" sz="2800" dirty="0"/>
              <a:t>The process of </a:t>
            </a:r>
            <a:r>
              <a:rPr lang="en-US" altLang="zh-CN" sz="2800" dirty="0" err="1"/>
              <a:t>fnding</a:t>
            </a:r>
            <a:r>
              <a:rPr lang="en-US" altLang="zh-CN" sz="2800" dirty="0"/>
              <a:t> points in new areas of the search space that are rather distant from the currently investigated candidate solutions</a:t>
            </a:r>
          </a:p>
          <a:p>
            <a:r>
              <a:rPr lang="en-US" altLang="zh-CN" sz="2800" i="1" dirty="0" err="1">
                <a:solidFill>
                  <a:srgbClr val="0070C0"/>
                </a:solidFill>
              </a:rPr>
              <a:t>Exploitation</a:t>
            </a:r>
            <a:r>
              <a:rPr lang="en-US" altLang="zh-CN" sz="2800" i="1" dirty="0" err="1"/>
              <a:t>:</a:t>
            </a:r>
            <a:r>
              <a:rPr lang="en-US" altLang="zh-CN" sz="2800" dirty="0" err="1"/>
              <a:t>the</a:t>
            </a:r>
            <a:r>
              <a:rPr lang="en-US" altLang="zh-CN" sz="2800" dirty="0"/>
              <a:t> process of improving and combining the traits of the (best) currently known solutions</a:t>
            </a:r>
            <a:endParaRPr lang="zh-CN" altLang="en-US" sz="2800" dirty="0"/>
          </a:p>
          <a:p>
            <a:endParaRPr lang="en-US" altLang="zh-CN" sz="28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1DD488-5A9F-4FC1-8082-15516FE0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5106692" cy="27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8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7838B-10E7-416B-9AD6-BACA84F2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996308-B43D-4278-9F58-FB666EDA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Computational complexity</a:t>
            </a:r>
            <a:r>
              <a:rPr lang="en-US" altLang="zh-CN" sz="2800" dirty="0"/>
              <a:t>:1) the time it takes to produce the desired outcome and 2) the storage space it needs for internal data, i.e., its </a:t>
            </a:r>
            <a:r>
              <a:rPr lang="en-US" altLang="zh-CN" sz="2800" dirty="0">
                <a:solidFill>
                  <a:srgbClr val="0070C0"/>
                </a:solidFill>
              </a:rPr>
              <a:t>time and space complexity</a:t>
            </a:r>
            <a:r>
              <a:rPr lang="en-US" altLang="zh-CN" sz="2800" dirty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P-problem</a:t>
            </a:r>
            <a:r>
              <a:rPr lang="en-US" altLang="zh-CN" sz="2800" dirty="0"/>
              <a:t>: the set of all problem classes that can be solved on a computer within polynomial time.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70C0"/>
                </a:solidFill>
              </a:rPr>
              <a:t>NP problem</a:t>
            </a:r>
            <a:r>
              <a:rPr lang="en-US" altLang="zh-CN" sz="2800" dirty="0"/>
              <a:t>: the set of problem classes that allows solution verification in polynomial time, e.g., TSP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8329722"/>
      </p:ext>
    </p:extLst>
  </p:cSld>
  <p:clrMapOvr>
    <a:masterClrMapping/>
  </p:clrMapOvr>
</p:sld>
</file>

<file path=ppt/theme/theme1.xml><?xml version="1.0" encoding="utf-8"?>
<a:theme xmlns:a="http://schemas.openxmlformats.org/drawingml/2006/main" name="dbllinec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FFFFFF"/>
      </a:accent1>
      <a:accent2>
        <a:srgbClr val="8901F3"/>
      </a:accent2>
      <a:accent3>
        <a:srgbClr val="FFFFFF"/>
      </a:accent3>
      <a:accent4>
        <a:srgbClr val="000000"/>
      </a:accent4>
      <a:accent5>
        <a:srgbClr val="FFFFFF"/>
      </a:accent5>
      <a:accent6>
        <a:srgbClr val="7C01DC"/>
      </a:accent6>
      <a:hlink>
        <a:srgbClr val="F95AB7"/>
      </a:hlink>
      <a:folHlink>
        <a:srgbClr val="C1CEFF"/>
      </a:folHlink>
    </a:clrScheme>
    <a:fontScheme name="dbllinec.ppt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blline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7540</TotalTime>
  <Words>1999</Words>
  <Application>Microsoft Office PowerPoint</Application>
  <PresentationFormat>全屏显示(4:3)</PresentationFormat>
  <Paragraphs>196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Baha</vt:lpstr>
      <vt:lpstr>Monotype Sorts</vt:lpstr>
      <vt:lpstr>等线</vt:lpstr>
      <vt:lpstr>宋体</vt:lpstr>
      <vt:lpstr>Arial</vt:lpstr>
      <vt:lpstr>Book Antiqua</vt:lpstr>
      <vt:lpstr>Cambria Math</vt:lpstr>
      <vt:lpstr>Symbol</vt:lpstr>
      <vt:lpstr>Times New Roman</vt:lpstr>
      <vt:lpstr>Wingdings</vt:lpstr>
      <vt:lpstr>dbllinec</vt:lpstr>
      <vt:lpstr>Organization Chart</vt:lpstr>
      <vt:lpstr>智能优化与最优化方法</vt:lpstr>
      <vt:lpstr>课程考核</vt:lpstr>
      <vt:lpstr>最优化方法</vt:lpstr>
      <vt:lpstr>最优化问题</vt:lpstr>
      <vt:lpstr>Terminologies</vt:lpstr>
      <vt:lpstr>Terminologies</vt:lpstr>
      <vt:lpstr>Terminologies</vt:lpstr>
      <vt:lpstr>Terminologies</vt:lpstr>
      <vt:lpstr>Terminologies</vt:lpstr>
      <vt:lpstr>Terminologies</vt:lpstr>
      <vt:lpstr>Terminologies</vt:lpstr>
      <vt:lpstr>Difficulties</vt:lpstr>
      <vt:lpstr>Difficulties</vt:lpstr>
      <vt:lpstr>Classes of Search Techniques</vt:lpstr>
      <vt:lpstr>梯度下降(Gradient descend)法</vt:lpstr>
      <vt:lpstr>梯度下降法</vt:lpstr>
      <vt:lpstr>梯度下降法</vt:lpstr>
      <vt:lpstr>梯度下降法</vt:lpstr>
      <vt:lpstr>梯度下降法</vt:lpstr>
      <vt:lpstr>求Rosenbrock函数的极小值点</vt:lpstr>
      <vt:lpstr>线性回归模型的参数估计</vt:lpstr>
      <vt:lpstr>线性回归模型的参数估计</vt:lpstr>
      <vt:lpstr>线性回归模型的参数估计</vt:lpstr>
      <vt:lpstr>梯度下降法优缺点</vt:lpstr>
      <vt:lpstr>牛顿法(Newton’s method)</vt:lpstr>
      <vt:lpstr>牛顿法</vt:lpstr>
      <vt:lpstr>牛顿法</vt:lpstr>
      <vt:lpstr>牛顿法</vt:lpstr>
      <vt:lpstr>其他迭代算法</vt:lpstr>
      <vt:lpstr>其他迭代算法</vt:lpstr>
      <vt:lpstr>总结</vt:lpstr>
      <vt:lpstr>A single agent by following gradient descent</vt:lpstr>
      <vt:lpstr>PowerPoint 演示文稿</vt:lpstr>
      <vt:lpstr>Multi-Agent Optimization in Continuous Space</vt:lpstr>
      <vt:lpstr>After 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传统优化方法介绍</dc:title>
  <dc:creator>Junchen Wang</dc:creator>
  <cp:lastModifiedBy>Li</cp:lastModifiedBy>
  <cp:revision>432</cp:revision>
  <dcterms:created xsi:type="dcterms:W3CDTF">2018-02-27T09:57:58Z</dcterms:created>
  <dcterms:modified xsi:type="dcterms:W3CDTF">2018-06-08T02:19:00Z</dcterms:modified>
</cp:coreProperties>
</file>